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7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76" r:id="rId2"/>
    <p:sldId id="968" r:id="rId3"/>
    <p:sldId id="922" r:id="rId4"/>
    <p:sldId id="895" r:id="rId5"/>
    <p:sldId id="930" r:id="rId6"/>
    <p:sldId id="932" r:id="rId7"/>
    <p:sldId id="934" r:id="rId8"/>
    <p:sldId id="969" r:id="rId9"/>
    <p:sldId id="924" r:id="rId10"/>
    <p:sldId id="933" r:id="rId11"/>
    <p:sldId id="973" r:id="rId12"/>
    <p:sldId id="938" r:id="rId13"/>
    <p:sldId id="939" r:id="rId14"/>
    <p:sldId id="935" r:id="rId15"/>
    <p:sldId id="936" r:id="rId16"/>
    <p:sldId id="937" r:id="rId17"/>
    <p:sldId id="1009" r:id="rId18"/>
    <p:sldId id="980" r:id="rId19"/>
    <p:sldId id="992" r:id="rId20"/>
    <p:sldId id="985" r:id="rId21"/>
    <p:sldId id="984" r:id="rId22"/>
    <p:sldId id="979" r:id="rId23"/>
    <p:sldId id="983" r:id="rId24"/>
    <p:sldId id="978" r:id="rId25"/>
    <p:sldId id="993" r:id="rId26"/>
    <p:sldId id="994" r:id="rId27"/>
    <p:sldId id="970" r:id="rId28"/>
    <p:sldId id="989" r:id="rId29"/>
    <p:sldId id="940" r:id="rId30"/>
    <p:sldId id="942" r:id="rId31"/>
    <p:sldId id="960" r:id="rId32"/>
    <p:sldId id="952" r:id="rId33"/>
    <p:sldId id="943" r:id="rId34"/>
    <p:sldId id="949" r:id="rId35"/>
    <p:sldId id="948" r:id="rId36"/>
    <p:sldId id="953" r:id="rId37"/>
    <p:sldId id="950" r:id="rId38"/>
    <p:sldId id="954" r:id="rId39"/>
    <p:sldId id="956" r:id="rId40"/>
    <p:sldId id="955" r:id="rId41"/>
    <p:sldId id="957" r:id="rId42"/>
    <p:sldId id="945" r:id="rId43"/>
    <p:sldId id="959" r:id="rId44"/>
    <p:sldId id="958" r:id="rId45"/>
    <p:sldId id="961" r:id="rId46"/>
    <p:sldId id="962" r:id="rId47"/>
    <p:sldId id="965" r:id="rId48"/>
    <p:sldId id="963" r:id="rId49"/>
    <p:sldId id="966" r:id="rId50"/>
    <p:sldId id="944" r:id="rId51"/>
    <p:sldId id="964" r:id="rId52"/>
    <p:sldId id="967" r:id="rId53"/>
    <p:sldId id="971" r:id="rId54"/>
    <p:sldId id="972" r:id="rId55"/>
    <p:sldId id="975" r:id="rId56"/>
    <p:sldId id="988" r:id="rId57"/>
    <p:sldId id="974" r:id="rId58"/>
    <p:sldId id="1010" r:id="rId59"/>
    <p:sldId id="977" r:id="rId60"/>
    <p:sldId id="987" r:id="rId61"/>
    <p:sldId id="999" r:id="rId62"/>
    <p:sldId id="1001" r:id="rId63"/>
    <p:sldId id="1003" r:id="rId64"/>
    <p:sldId id="976" r:id="rId65"/>
    <p:sldId id="1007" r:id="rId66"/>
    <p:sldId id="1002" r:id="rId67"/>
    <p:sldId id="1004" r:id="rId68"/>
    <p:sldId id="982" r:id="rId69"/>
    <p:sldId id="1016" r:id="rId70"/>
    <p:sldId id="1017" r:id="rId71"/>
    <p:sldId id="1018" r:id="rId72"/>
    <p:sldId id="1019" r:id="rId73"/>
    <p:sldId id="1015" r:id="rId74"/>
    <p:sldId id="981" r:id="rId75"/>
    <p:sldId id="995" r:id="rId76"/>
    <p:sldId id="1014" r:id="rId77"/>
    <p:sldId id="1006" r:id="rId78"/>
    <p:sldId id="1011" r:id="rId79"/>
    <p:sldId id="1012" r:id="rId80"/>
    <p:sldId id="990" r:id="rId81"/>
    <p:sldId id="986" r:id="rId82"/>
    <p:sldId id="920" r:id="rId83"/>
  </p:sldIdLst>
  <p:sldSz cx="12192000" cy="6858000"/>
  <p:notesSz cx="6858000" cy="9144000"/>
  <p:embeddedFontLs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等线" panose="02010600030101010101" pitchFamily="2" charset="-122"/>
      <p:regular r:id="rId90"/>
      <p:bold r:id="rId91"/>
    </p:embeddedFont>
    <p:embeddedFont>
      <p:font typeface="方正大标宋_GBK" panose="03000509000000000000" pitchFamily="65" charset="-122"/>
      <p:regular r:id="rId92"/>
    </p:embeddedFont>
    <p:embeddedFont>
      <p:font typeface="仿宋" panose="02010609060101010101" pitchFamily="49" charset="-122"/>
      <p:regular r:id="rId93"/>
    </p:embeddedFont>
    <p:embeddedFont>
      <p:font typeface="黑体" panose="02010609060101010101" pitchFamily="49" charset="-122"/>
      <p:regular r:id="rId94"/>
    </p:embeddedFont>
    <p:embeddedFont>
      <p:font typeface="楷体" panose="02010609060101010101" pitchFamily="49" charset="-122"/>
      <p:regular r:id="rId95"/>
    </p:embeddedFont>
    <p:embeddedFont>
      <p:font typeface="微软雅黑" panose="020B0503020204020204" pitchFamily="34" charset="-122"/>
      <p:regular r:id="rId96"/>
      <p:bold r:id="rId97"/>
    </p:embeddedFont>
  </p:embeddedFontLst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E8D8164D-3EFD-4942-96FC-8B95D22ED709}">
          <p14:sldIdLst>
            <p14:sldId id="276"/>
          </p14:sldIdLst>
        </p14:section>
        <p14:section name="引入" id="{21824FB2-264E-41CF-8C71-40664349F0F7}">
          <p14:sldIdLst>
            <p14:sldId id="968"/>
            <p14:sldId id="922"/>
            <p14:sldId id="895"/>
            <p14:sldId id="930"/>
            <p14:sldId id="932"/>
            <p14:sldId id="934"/>
          </p14:sldIdLst>
        </p14:section>
        <p14:section name="基本概念" id="{DBCD9DAE-7E38-4CD3-B206-3C9D8242DD14}">
          <p14:sldIdLst>
            <p14:sldId id="969"/>
            <p14:sldId id="924"/>
            <p14:sldId id="933"/>
            <p14:sldId id="973"/>
            <p14:sldId id="938"/>
            <p14:sldId id="939"/>
            <p14:sldId id="935"/>
            <p14:sldId id="936"/>
            <p14:sldId id="937"/>
            <p14:sldId id="1009"/>
          </p14:sldIdLst>
        </p14:section>
        <p14:section name="文本排版" id="{0CE65F74-D944-4DC6-B74D-487FA53DE1D4}">
          <p14:sldIdLst>
            <p14:sldId id="980"/>
            <p14:sldId id="992"/>
            <p14:sldId id="985"/>
            <p14:sldId id="984"/>
            <p14:sldId id="979"/>
            <p14:sldId id="983"/>
            <p14:sldId id="978"/>
            <p14:sldId id="993"/>
            <p14:sldId id="994"/>
          </p14:sldIdLst>
        </p14:section>
        <p14:section name="数学排版" id="{50A04794-DD51-4A03-BB99-77EF323AED77}">
          <p14:sldIdLst>
            <p14:sldId id="970"/>
            <p14:sldId id="989"/>
            <p14:sldId id="940"/>
            <p14:sldId id="942"/>
            <p14:sldId id="960"/>
            <p14:sldId id="952"/>
            <p14:sldId id="943"/>
            <p14:sldId id="949"/>
            <p14:sldId id="948"/>
            <p14:sldId id="953"/>
            <p14:sldId id="950"/>
            <p14:sldId id="954"/>
            <p14:sldId id="956"/>
            <p14:sldId id="955"/>
            <p14:sldId id="957"/>
            <p14:sldId id="945"/>
            <p14:sldId id="959"/>
            <p14:sldId id="958"/>
            <p14:sldId id="961"/>
            <p14:sldId id="962"/>
            <p14:sldId id="965"/>
            <p14:sldId id="963"/>
            <p14:sldId id="966"/>
            <p14:sldId id="944"/>
            <p14:sldId id="964"/>
            <p14:sldId id="967"/>
          </p14:sldIdLst>
        </p14:section>
        <p14:section name="文档元素" id="{206AB475-87AB-4FBE-8767-34121B3146A8}">
          <p14:sldIdLst>
            <p14:sldId id="971"/>
            <p14:sldId id="972"/>
            <p14:sldId id="975"/>
            <p14:sldId id="988"/>
            <p14:sldId id="974"/>
            <p14:sldId id="1010"/>
            <p14:sldId id="977"/>
            <p14:sldId id="987"/>
            <p14:sldId id="999"/>
            <p14:sldId id="1001"/>
            <p14:sldId id="1003"/>
            <p14:sldId id="976"/>
            <p14:sldId id="1007"/>
            <p14:sldId id="1002"/>
            <p14:sldId id="1004"/>
            <p14:sldId id="982"/>
            <p14:sldId id="1016"/>
            <p14:sldId id="1017"/>
            <p14:sldId id="1018"/>
            <p14:sldId id="1019"/>
            <p14:sldId id="1015"/>
          </p14:sldIdLst>
        </p14:section>
        <p14:section name="文本样式" id="{5453D3BC-CD52-4BFC-A654-0E93B26E0B4A}">
          <p14:sldIdLst>
            <p14:sldId id="981"/>
            <p14:sldId id="995"/>
            <p14:sldId id="1014"/>
            <p14:sldId id="1006"/>
            <p14:sldId id="1011"/>
            <p14:sldId id="1012"/>
          </p14:sldIdLst>
        </p14:section>
        <p14:section name="其他" id="{43747876-FA41-4A2B-A1BB-1876730BC27E}">
          <p14:sldIdLst>
            <p14:sldId id="990"/>
            <p14:sldId id="986"/>
            <p14:sldId id="9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8"/>
    <a:srgbClr val="13568D"/>
    <a:srgbClr val="EBEEF4"/>
    <a:srgbClr val="0F6D9C"/>
    <a:srgbClr val="CCD4E3"/>
    <a:srgbClr val="95A3C6"/>
    <a:srgbClr val="6C9EFF"/>
    <a:srgbClr val="469EFF"/>
    <a:srgbClr val="FFFFFF"/>
    <a:srgbClr val="91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4136" autoAdjust="0"/>
  </p:normalViewPr>
  <p:slideViewPr>
    <p:cSldViewPr>
      <p:cViewPr varScale="1">
        <p:scale>
          <a:sx n="48" d="100"/>
          <a:sy n="48" d="100"/>
        </p:scale>
        <p:origin x="62" y="586"/>
      </p:cViewPr>
      <p:guideLst/>
    </p:cSldViewPr>
  </p:slideViewPr>
  <p:outlineViewPr>
    <p:cViewPr>
      <p:scale>
        <a:sx n="33" d="100"/>
        <a:sy n="33" d="100"/>
      </p:scale>
      <p:origin x="0" y="-40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1080001" cy="108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973FD-4896-4697-BA13-C4A784E34227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D51C-6ABC-4687-9255-3BCF9BAFDF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9FE5A-EF66-4766-8407-3544EDF3E8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25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2A82-EE8E-7DB4-5E93-E952ED66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636231-96B8-553A-7A80-1769BF1AC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DFDC0-797A-B893-1231-1C39EBD002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1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A100-6A1D-17BA-13C3-0A6D6495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ABB246-4B15-CD0A-0AAC-269ADC8A6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59299-A3C8-4381-1452-124D90AF01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1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2A1B-C360-0EFB-2D0C-F18D070D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B2392-4E18-0305-6BC5-BAB954A9C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C16BA-9B3A-7E5A-A0FD-02B4792CA6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35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1C5F-AB3F-877F-91B3-D9567F8A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E3BD00-1BBE-F747-F206-7EF963EDA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B1FE0-052A-DE24-3F34-3CD03D6FBB2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6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19E0-5B31-6576-0EC3-C2DCE0F2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D9C450-2463-3160-E881-2A05C6D5B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67CC91-7973-2850-6FFB-63F7C48958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176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E93D-142F-2CB8-0CF2-E5D39113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410023-E193-3FEC-E4B3-9A415D87F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7CEF1-7E1E-78CA-6847-F5B70034FD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60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6149C-DDAD-116B-AFCC-D3D4D949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4AAE5-23E7-C3E5-A8D1-B18DD0B92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A3A58-BB85-87B5-A239-AFAB38ECAC3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57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BEA8-1C7B-F2DC-A23C-15E68418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1C9C1-91FC-7622-BD12-D1EF27AB7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F98B1-8C25-8925-506C-B2E5AB3D874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06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EE144-7CF1-0D1B-F185-F37FD7C6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CBD6F9-89EE-AC34-ED5E-AD6B31DB3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9302D5-0863-4236-89B7-2E9C73F22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8EF8A-9CD5-C2E7-A9EA-2909324BC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16CE-7FEE-EF77-F9A4-32029433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FE1D9E-76C5-9168-D91A-90B3ED7D2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86523-A8F6-991F-DB5E-3D343F3961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60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21FD1-7515-ACBB-4370-6BAF8240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EBD7E1-9F37-F105-5F04-1F962B72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12434D-A9E1-0B33-2664-71FB5F4CC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1D2B9-72E5-BCE5-B7F7-8E3926A45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E470-8447-2D21-51CD-C07A40EB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B9A4B-EC9B-CAFE-AF50-3E69FC72C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01874-9096-74E9-221D-08EB27A993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33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13BA-E1BF-6FA5-A52F-F9A90A68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D2A971-A30F-F946-2F4F-1F0C3BB31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8E0C33-A340-64E0-AA59-F53F7F0B1E7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06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5E3B-785E-B708-B047-F6228F7C7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0E51F-0AFB-AD3B-A410-ED8CF21CA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DEB3C-D8A0-5EEF-E03D-34BAF4A8F9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8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CDD-89AC-3DF6-4CCE-F2F8F9C9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8CCDC3-C1DF-6380-0267-0E0C30563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1DDE0-581B-8C66-7459-133CA94809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dirty="0"/>
              <a:t>如果 </a:t>
            </a:r>
            <a:r>
              <a:rPr lang="en-US" altLang="zh-CN" sz="1200" dirty="0"/>
              <a:t>LaTeX </a:t>
            </a:r>
            <a:r>
              <a:rPr lang="zh-CN" altLang="en-US" sz="1200" dirty="0"/>
              <a:t>遇到了很长的英文单词，仅在单词之间的“空格”处断行无法生成疏密程度匀称的段落时，就会考虑从单词中间断开。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426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6EFC-6FF8-50D6-DB99-577B57D0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2AB6AF-BE63-E1EA-80C4-A75DD1219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D72244-C805-F0C6-8AC8-6CEB3E3DFB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340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2C0F-1C7A-86C8-191D-F37B351B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D0A43-7464-B939-9881-7BB18BBE9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73448-2320-BC94-FE94-F8C32D7FAE1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6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D4B4-3868-5C6B-DDF3-FD0CDC06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2E542E-B31D-A51C-DDA7-2EA2E69DF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58CDC-E5BB-A1BB-C547-9236289807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626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257A3-9F00-7FE5-A2B2-C2D80E19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63A118-3121-898F-60E1-AE255FCA4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5354CC-16EE-98DC-6436-825441C6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D5F48-5D34-6AD7-F8A7-41A37297A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8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FABC1-E40D-2BAE-E186-3CC2A162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BE1C3B-7B80-16BF-92CD-EB3E0FDFA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6CFA7-BC84-171C-1553-498125ED58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74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BBA8-2105-AC8D-DECF-53B506D1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1B3F3-39E2-2F4F-8841-5CBE19685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08F444-7421-D4E6-85D6-3C0D540638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64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0B923-D23A-9B43-0C93-3E30218F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44769-1748-0045-2C85-B28CD52A0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110B2-4AC4-DDE6-F21C-E182CB32A0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91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A73F-6114-2066-2F41-A5656C8D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7A905-11CF-3C2A-039C-93E4A3B2B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24E16-EC28-AAFB-EDD1-AFB5BB8878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0926-108A-EEDA-D079-185D48A8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0F3B63-8BD9-EDDB-96F9-4EF796A8E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5819E9-3C1F-0B34-10D3-4F4B7039F52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109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5768-AF39-8A22-0BB0-24710A55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0C3810-8223-23A4-9769-8BEC4C5FA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7E3A5-8954-B009-CB64-9A08F376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994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98E8-663C-8945-157A-C0525EE12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A40165-CBE8-D8D2-9D77-599596066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71DDF-5025-35EB-60C3-6F2FFED74B0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171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8F3E-3662-F67D-2F82-2E4A588F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E2B547-D0D5-7C88-508B-E5E6B57A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EBCF0-420B-4619-0318-D0A0943C24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00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26CD2-2F0E-F83D-9402-349570C1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F2A96-4D19-507A-5286-CC832E86C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59956-3296-CB14-BC77-B6884CA3755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551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FFB0-186D-816F-2683-D08320171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81867C-3FD4-4C67-C83B-77EF2DA73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8D56F-693E-51B3-2164-70372570AA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85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9B0A3-C955-13EE-1A78-EA9B3172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0EBB15-AA5F-BECC-FED8-06584C454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FB26-E1F5-9582-30E1-F968315EF0D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280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094C-A886-8C1F-17D2-16B2581C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5FF13-757D-F126-4BBE-EFE337D8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D9CFC-7C48-5F00-45CC-AA27C7B2ED5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5FF3-AA17-22AA-BA31-FD3C6F51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DD5A9B-EF42-B091-3967-CC8555D69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658DC4-444A-9C08-2B9E-4975CDD446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193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029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478C-0D7F-166D-D8D6-408013B3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247688-73CE-D823-B98B-85F04169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384E14-0499-2FD0-FC1F-B1D842592D0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392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2F22-20F3-4D23-B910-AA311D6B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6A8438-DF55-35E3-306B-96478B174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F04ED8-8FF2-12D4-9F69-9C0D8BEF7F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03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538D-B3C3-3F32-10E8-952BA8AD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C92AAA-B8A6-8DCB-6DAB-A1675593A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40961-032C-9663-2018-266C0854E58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49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F957-3714-D983-D25B-65CF0478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3E46CE-DAFB-7B7E-2F53-05CE9E1DB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D03BC-DC4B-3EDB-31FD-1179D1ED601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322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8085-AC90-4047-A1F4-579AB3187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C301E1-0624-7738-5F46-33AEC194B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B1B78-9F18-12B1-034A-5154E0904B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010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FF01-DF12-9A17-52D4-71494908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4050B-9167-4FB8-ED4A-2E747C415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D6A9E-7BAF-EF05-1E47-4DFD1088D06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88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FDCFC-5E0D-B108-F293-B4431074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980B52-891D-E29E-CF7C-632464D8F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427B77-246C-419F-DA09-FA30FCE33F4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71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A117-5ECE-AE0B-3D2B-0954FFB6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B9BD1-2C6F-FCF6-4CF2-F2BE3C501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9C5BA-B960-CBC4-E440-9AD6919AC93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671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5828-059B-0570-A5AF-65F96F9C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20401B-F8FB-DE2B-6AED-CCE5A10E0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04EF2-F7E9-9656-2AC9-F2FCEB2D26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511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D050-25F5-68A8-85A3-9782B8D1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E27322-3C76-2363-C376-40446742F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55CC8-7EA3-3412-18C1-7E54D89ECDA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58C9-48F1-1E53-A152-F527312A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57C335-5953-8DE9-1A67-79F09B2A7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3026B-D2CB-6779-C5FB-C7FD84BD34A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068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E2A8-93B3-F616-45B1-483DEFF5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567CE3-E642-1AD2-C168-06504BDB9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ED18B-D229-ABB4-951D-8EAD5419BF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749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384F-637B-F8CE-7FA8-B74E11BB7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C5BDCE-209D-AB03-76A9-287679077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79299-5E89-EB47-8906-8CC43C6AFFD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587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FAAF-7BE0-799E-5381-C1F03908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DCF8B0-970D-4694-FE8D-758A01142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E8EC-5B90-0BF5-6B9F-9522CA3895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398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D265-EDCB-4896-47DB-302CF663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578847-882A-0993-6B9C-3D9B0105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6BF0E-A1BF-59AD-42A6-B3667AD40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01E2D-70D0-4729-810D-AAD1FD5FD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6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B2A9-F53C-FEF1-75CB-05E4585F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9C3D0B-CD61-5C15-410A-16DC510F3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F35D4-D29C-5440-845A-BB2B234FAB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4318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FA636-90A4-2159-8D57-750356C3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77D59-4D73-CA3E-1897-C16F68EF2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17649-89F9-A9F0-FD8D-6671B661DD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402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49C8-B93E-1869-D402-CAB71488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56E2B1-5BB8-9F96-1FED-1727FBC0F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018FF-E2EA-ED17-ECCD-E21E664C4A4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33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6B08-7D4E-2220-3FE0-B9C60CF1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3D2BD-B1B4-365C-AE13-22C5D9AC9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95407A-2507-9298-4BBA-5CAF3E1B0BE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742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3A29-9F5F-EF5A-4118-BAA178ED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71E420-BF19-7AF3-FBFB-D62C2C2EF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83C05-B500-934E-41FA-F2914E5CEC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570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21BC-50BE-9327-D8E4-3062F08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313D99-226D-1D18-6630-9A6D7E0F1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215DE-4BF6-0B90-5C03-23C146FC88B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36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E8A7F-E2B6-5AA6-9320-DED14DF5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62607-433F-BE93-8AE1-349E5ED16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97BBE-EE76-CB1A-F7F7-D695A563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9221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2BE1-B6B7-9830-3E44-0087B8E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24464E-6EE0-B8AC-D9B4-927EDE725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749E4-55A3-7222-AD24-130D9DE3E3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3137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966-E2BC-EE3F-6682-1F766689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76FD70-6428-269F-BC4A-20C7B84AC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37752-4E2B-8418-F901-1031B87B6B7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3406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6DC5-9CCE-65B5-AA8A-6A2C814F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5F0EE-2CBD-F5F7-5E48-610ED5FA5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DDA8A-63D9-8879-0214-080CD634DB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110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7AC1-7D5B-E2C6-03B4-D96CC98E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3FD6F7-0688-48DA-FEB1-AC35EE663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2FADE-07A8-B658-07E0-FB5D76B3E1E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2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B7DF-F29D-B8C6-8BF1-C8724F72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522C5-19B7-1554-7659-05D02F642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3D78F-E37E-0DF1-CDFA-C12EF82BB00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326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4A21-165C-0EA6-B8C1-1FE9C2DE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71B290-983C-0834-23FD-150EC4B76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231C9-EF88-C65B-2278-8839A455C9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0993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2B9F-AC11-1696-BC9C-423AB57F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2AFDB9-A3E8-DDA3-144C-716C1EC70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5C724-F0D1-953A-BEC1-49A9051327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465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2CA6-55AB-F4B3-C4D9-B3A59A49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9DA3C-77C8-B9A9-9B0D-A380082A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AB491-78D6-9DBE-233A-308EA3A14EC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987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9B17-38E1-D76E-BEF0-1A617C65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487E2E-485B-D384-D413-E1DC231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8C23B-067E-A2A3-520E-6D6CE0205D9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7120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8586-A406-21ED-22C6-E17426A8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F121EE-A860-73D2-A6ED-96D162033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94F202-2076-3521-7862-93DD9242B3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46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DF40-548C-C53C-42BD-2B4EDF4A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1615CC-EB29-6E0C-3890-1D1E0926C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FF07B6-7913-E28D-5977-90D893FA5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5071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675DB-3D69-0CBB-EA2E-17F184A9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825F35-B3E6-15FC-E75D-2493B265A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53950-ECD2-BC92-61B4-D5E3CA3F81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7213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14AA-7A33-EF44-3845-3E66D80D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F8FD19-F1C2-CBB4-55F3-994B0AA0B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B7D822-32D4-FAC3-0A3E-3301B0366D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8649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61F7-7F10-06A1-5540-E537ED8AB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AFA75-057C-EC76-5586-BF5C9D48E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D1177-1485-B1BC-2B26-82EC6775FFE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506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40BC-B1A7-D853-0513-9795B280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6091EF-91C8-BA9A-DE30-16AB095D2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B299C-C573-85C7-6DE5-84ECF6E6748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3698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D11C-8CF8-72BD-77AD-33FB5865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D09F7-229D-FA56-A172-F0055A805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AC9CF7-EBFF-B0C6-DB38-172F3BD65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28429-6DF9-4903-47C9-2C5CE37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4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0AAF-DC08-04DF-9EFB-66FE0F6E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B82E6-9DD3-96EE-96EB-1BC8DA6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929ED-4707-8DA7-49C2-BD778C3F37A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9003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5CF6-5EC3-FB4E-2ED8-9D0E571C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6DE4C-1009-F01B-F5E4-7CC6D1A68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C72E05-185C-33B7-9399-6C97E0EBAA9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8180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D453-2D65-9ED7-EDB2-86B34DEE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BB28D6-F2CC-D503-71F1-61BEA40D0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1CB26-6B53-7CB8-7241-831D7AEB8C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92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CDC1-6045-779D-ADDF-D546011A0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69B74D-DB1F-5AD6-A4BD-2007448FA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758EB-6E70-AED3-B50A-B945443AEE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395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D497-B915-97BD-2AAA-6591E5C5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2C8E84-F85D-14D8-90F2-839FF44CE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F6F01-9F37-2851-A019-335067B2C13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13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EA47-4C87-982D-8FEA-56964D33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570D2D-4A99-DC68-101A-B25DF23E7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9AC5FF-2B6C-CF6C-1327-7080EA114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95601-6390-CF7E-B635-85BCAE7EC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376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82CDA-7EC7-CA38-380B-2DE1CA9E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00A86C-8A72-0C19-6F65-D54DD1FAC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35C59A-DDAE-E181-F1F3-93403AD6D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FAAA1-C986-5225-CACD-522459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261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D31-A511-9E21-6953-60598A6A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45311F-BACA-0268-BC34-BD65BFED3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A78D7-AC84-B49E-E386-047AEEE5B7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17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816B3-E630-FB96-B7B5-36B6D03E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B027A-88BB-EDEB-8E3D-A4A41A581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D79E48-1F11-5DB0-2CD3-8C28110A5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67D29F-09C3-C19F-6D80-50D5BB1F9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9FE5A-EF66-4766-8407-3544EDF3E8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41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7516-8D4D-B504-0F36-1266A747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05D185-5ABE-C8EF-3F18-C1BF8ED293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9BA649-376A-1D44-0510-B0C304FC7A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9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1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3.png"/><Relationship Id="rId5" Type="http://schemas.openxmlformats.org/officeDocument/2006/relationships/tags" Target="../tags/tag72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9.xml"/><Relationship Id="rId10" Type="http://schemas.openxmlformats.org/officeDocument/2006/relationships/image" Target="../media/image3.png"/><Relationship Id="rId4" Type="http://schemas.openxmlformats.org/officeDocument/2006/relationships/tags" Target="../tags/tag78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7.xml"/><Relationship Id="rId10" Type="http://schemas.openxmlformats.org/officeDocument/2006/relationships/image" Target="../media/image2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5.xml"/><Relationship Id="rId10" Type="http://schemas.openxmlformats.org/officeDocument/2006/relationships/image" Target="../media/image2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3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.png"/><Relationship Id="rId5" Type="http://schemas.openxmlformats.org/officeDocument/2006/relationships/tags" Target="../tags/tag11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3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2.png"/><Relationship Id="rId5" Type="http://schemas.openxmlformats.org/officeDocument/2006/relationships/tags" Target="../tags/tag12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2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3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42.xml"/><Relationship Id="rId10" Type="http://schemas.openxmlformats.org/officeDocument/2006/relationships/image" Target="../media/image2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18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.png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6.png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2.pn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file:///C:\Users\1V994W2\Documents\Tencent%20Files\574576071\FileRecv\&#25340;&#35013;&#32032;&#26448;\formiddle1\\35\subject_holdleft_91,155,213_0_staid_full_0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2.png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2921000" y="2746375"/>
            <a:ext cx="6350000" cy="13309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7200" b="0" spc="-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2921001" y="4376932"/>
            <a:ext cx="6350000" cy="46812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3107055" y="4280535"/>
            <a:ext cx="5977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2920683" y="3678238"/>
            <a:ext cx="6350000" cy="110363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2920683" y="2076133"/>
            <a:ext cx="6350635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36543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797" y="5322752"/>
            <a:ext cx="1620202" cy="153524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749718"/>
            <a:ext cx="1620202" cy="1108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733493" y="6366031"/>
            <a:ext cx="2700000" cy="316800"/>
          </a:xfrm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7AF641-CA24-432E-9E29-6254793325C8}"/>
              </a:ext>
            </a:extLst>
          </p:cNvPr>
          <p:cNvSpPr txBox="1"/>
          <p:nvPr userDrawn="1"/>
        </p:nvSpPr>
        <p:spPr>
          <a:xfrm>
            <a:off x="4816425" y="6359068"/>
            <a:ext cx="255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LaTeX </a:t>
            </a:r>
            <a:r>
              <a:rPr lang="zh-CN" altLang="en-US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排版入门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6F0BEE-556A-4796-9B60-F8084244AA06}"/>
              </a:ext>
            </a:extLst>
          </p:cNvPr>
          <p:cNvCxnSpPr>
            <a:cxnSpLocks/>
          </p:cNvCxnSpPr>
          <p:nvPr userDrawn="1"/>
        </p:nvCxnSpPr>
        <p:spPr>
          <a:xfrm>
            <a:off x="695325" y="6308875"/>
            <a:ext cx="10738168" cy="0"/>
          </a:xfrm>
          <a:prstGeom prst="line">
            <a:avLst/>
          </a:prstGeom>
          <a:ln>
            <a:solidFill>
              <a:srgbClr val="004E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2F52C2C9-592B-1ECC-79D6-1F7A18DC4DE0}"/>
              </a:ext>
            </a:extLst>
          </p:cNvPr>
          <p:cNvSpPr/>
          <p:nvPr userDrawn="1"/>
        </p:nvSpPr>
        <p:spPr>
          <a:xfrm>
            <a:off x="963386" y="0"/>
            <a:ext cx="10532619" cy="685800"/>
          </a:xfrm>
          <a:prstGeom prst="parallelogram">
            <a:avLst>
              <a:gd name="adj" fmla="val 44445"/>
            </a:avLst>
          </a:prstGeom>
          <a:solidFill>
            <a:srgbClr val="0F6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B7327ED-3B09-2CCC-26E5-97932A2752C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35999" y="103450"/>
            <a:ext cx="4320004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CFEF5-BFDB-5C24-EF20-F7D1D9D40D54}"/>
              </a:ext>
            </a:extLst>
          </p:cNvPr>
          <p:cNvPicPr/>
          <p:nvPr userDrawn="1">
            <p:custDataLst>
              <p:tags r:id="rId3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2" y="-16734"/>
            <a:ext cx="720090" cy="682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057449-C617-78E0-69DE-1CB16A89616B}"/>
              </a:ext>
            </a:extLst>
          </p:cNvPr>
          <p:cNvPicPr/>
          <p:nvPr userDrawn="1">
            <p:custDataLst>
              <p:tags r:id="rId4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1471910" y="94881"/>
            <a:ext cx="720090" cy="492570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E7F4E0F8-BFDF-819C-C2A6-B30BE840A3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5" y="6359068"/>
            <a:ext cx="2448289" cy="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徽空白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33F08-8C22-4596-A84E-14440F96E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B77FBA-7E1F-4ABE-A897-36CCA8204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51B45-0484-42E3-AEF7-A6A3689F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2A7A-06EE-4B90-8FCA-EA7A5ACFD9A6}" type="datetimeFigureOut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4CA11-0549-45D8-B79A-7164C710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85B9F-D331-4B33-87E3-D9B8FE8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AA2C-C792-4D70-A6EA-D55D7E85E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1163956" y="2644457"/>
            <a:ext cx="5767705" cy="98644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1163956" y="3762393"/>
            <a:ext cx="5767705" cy="45115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163955" y="3696653"/>
            <a:ext cx="64350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8F20F9A-D20E-563C-1DC0-53BE80A1DA9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1">
              <a:rPr lang="zh-CN" altLang="en-US" smtClean="0"/>
              <a:t>2025/1/17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822055" y="44306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/>
              <a:t>/82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rors.tuna.tsinghua.edu.cn/CTAN/info/symbols/comprehensive/symbols-a4.pdf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5.xml"/><Relationship Id="rId3" Type="http://schemas.openxmlformats.org/officeDocument/2006/relationships/slide" Target="slide29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notesSlide" Target="../notesSlides/notesSlide28.xml"/><Relationship Id="rId16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1.xml"/><Relationship Id="rId15" Type="http://schemas.openxmlformats.org/officeDocument/2006/relationships/slide" Target="slide48.xml"/><Relationship Id="rId10" Type="http://schemas.openxmlformats.org/officeDocument/2006/relationships/slide" Target="slide41.xml"/><Relationship Id="rId4" Type="http://schemas.openxmlformats.org/officeDocument/2006/relationships/slide" Target="slide30.xml"/><Relationship Id="rId9" Type="http://schemas.openxmlformats.org/officeDocument/2006/relationships/slide" Target="slide40.xml"/><Relationship Id="rId14" Type="http://schemas.openxmlformats.org/officeDocument/2006/relationships/slide" Target="slide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mirrors.tuna.tsinghua.edu.cn/CTAN/info/symbols/comprehensive/symbols-a4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215315/article/details/10452509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a.moe/blog/markdown-and-latex/latex-setup/" TargetMode="External"/><Relationship Id="rId5" Type="http://schemas.openxmlformats.org/officeDocument/2006/relationships/hyperlink" Target="https://miktex.org/" TargetMode="External"/><Relationship Id="rId4" Type="http://schemas.openxmlformats.org/officeDocument/2006/relationships/hyperlink" Target="http://tug.org/texlive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9142563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hihu.com/tardis/zm/art/166418214?source_id=1005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rors.tuna.tsinghua.edu.cn/CTAN/biblio/bibtex/base/btxdoc.pdf" TargetMode="Externa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kParuchuri/texify" TargetMode="External"/><Relationship Id="rId3" Type="http://schemas.openxmlformats.org/officeDocument/2006/relationships/hyperlink" Target="http://www.ctan.org/tex-archive/info/lshort/chinese/" TargetMode="External"/><Relationship Id="rId7" Type="http://schemas.openxmlformats.org/officeDocument/2006/relationships/hyperlink" Target="https://simpletex.net/" TargetMode="External"/><Relationship Id="rId12" Type="http://schemas.openxmlformats.org/officeDocument/2006/relationships/hyperlink" Target="https://github.com/wenweili/AlJabr-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tan.org/" TargetMode="External"/><Relationship Id="rId11" Type="http://schemas.openxmlformats.org/officeDocument/2006/relationships/hyperlink" Target="https://github.com/OliverWu515/NAC/tree/main" TargetMode="External"/><Relationship Id="rId5" Type="http://schemas.openxmlformats.org/officeDocument/2006/relationships/hyperlink" Target="http://tex.stackexchange.com/" TargetMode="External"/><Relationship Id="rId10" Type="http://schemas.openxmlformats.org/officeDocument/2006/relationships/hyperlink" Target="https://github.com/YangLaTeX/hitszbeamer" TargetMode="External"/><Relationship Id="rId4" Type="http://schemas.openxmlformats.org/officeDocument/2006/relationships/hyperlink" Target="http://math.ecnu.edu.cn/~jypan/Latex/" TargetMode="External"/><Relationship Id="rId9" Type="http://schemas.openxmlformats.org/officeDocument/2006/relationships/hyperlink" Target="https://github.com/YangLaTeX/hitszthesi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ctan.org/tex-archive/info/lshort/chinese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ne-zeng.site/2018-08-08-use-opentype-font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ecnu.edu.cn/~jypan/Latex/Latex_Talk2023.pdf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li.asia/index.php/zh/notes-item-zh" TargetMode="External"/><Relationship Id="rId4" Type="http://schemas.openxmlformats.org/officeDocument/2006/relationships/hyperlink" Target="https://markdown.com.cn/basic-syntax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1A6F6BB-DF61-9ADE-745C-63F9634C7A2C}"/>
              </a:ext>
            </a:extLst>
          </p:cNvPr>
          <p:cNvSpPr/>
          <p:nvPr/>
        </p:nvSpPr>
        <p:spPr>
          <a:xfrm>
            <a:off x="0" y="-3393"/>
            <a:ext cx="12192000" cy="563028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73B8AC-D6C5-495B-A722-E5CAC8F4C05E}"/>
              </a:ext>
            </a:extLst>
          </p:cNvPr>
          <p:cNvSpPr txBox="1"/>
          <p:nvPr/>
        </p:nvSpPr>
        <p:spPr>
          <a:xfrm>
            <a:off x="3131349" y="1982450"/>
            <a:ext cx="6208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第二讲</a:t>
            </a:r>
            <a:endParaRPr lang="en-GB" altLang="zh-CN" sz="4400" b="1" dirty="0">
              <a:solidFill>
                <a:srgbClr val="035A80"/>
              </a:solidFill>
              <a:latin typeface="方正大标宋_GBK" panose="03000509000000000000" pitchFamily="65" charset="-122"/>
              <a:ea typeface="方正大标宋_GBK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L</a:t>
            </a:r>
            <a:r>
              <a:rPr lang="en-US" altLang="zh-CN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a</a:t>
            </a:r>
            <a:r>
              <a:rPr lang="en-GB" altLang="zh-CN" sz="4400" b="1" dirty="0" err="1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TeX</a:t>
            </a: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 排版入门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45F983-C726-4F35-AC15-6576998B28A5}"/>
              </a:ext>
            </a:extLst>
          </p:cNvPr>
          <p:cNvSpPr/>
          <p:nvPr/>
        </p:nvSpPr>
        <p:spPr>
          <a:xfrm>
            <a:off x="0" y="5630286"/>
            <a:ext cx="12192000" cy="1227713"/>
          </a:xfrm>
          <a:prstGeom prst="rect">
            <a:avLst/>
          </a:prstGeom>
          <a:solidFill>
            <a:srgbClr val="035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6836FD-B899-46C1-A0F5-BDF14CDC0C67}"/>
              </a:ext>
            </a:extLst>
          </p:cNvPr>
          <p:cNvSpPr txBox="1"/>
          <p:nvPr/>
        </p:nvSpPr>
        <p:spPr>
          <a:xfrm>
            <a:off x="4586093" y="6100176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规格严格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|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功夫到家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91650A-DFD3-4405-BA4F-A3C7325FEA15}"/>
              </a:ext>
            </a:extLst>
          </p:cNvPr>
          <p:cNvGrpSpPr/>
          <p:nvPr/>
        </p:nvGrpSpPr>
        <p:grpSpPr>
          <a:xfrm>
            <a:off x="4268948" y="3925335"/>
            <a:ext cx="3682290" cy="809099"/>
            <a:chOff x="3285725" y="4370615"/>
            <a:chExt cx="1826014" cy="92777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923C09-50E0-4C69-8957-0BF8DA08C731}"/>
                </a:ext>
              </a:extLst>
            </p:cNvPr>
            <p:cNvSpPr/>
            <p:nvPr/>
          </p:nvSpPr>
          <p:spPr>
            <a:xfrm>
              <a:off x="3285725" y="4370615"/>
              <a:ext cx="1826014" cy="927778"/>
            </a:xfrm>
            <a:prstGeom prst="rect">
              <a:avLst/>
            </a:prstGeom>
            <a:solidFill>
              <a:srgbClr val="035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FF5F2A-620C-4A11-ABDF-B81C097F374F}"/>
                </a:ext>
              </a:extLst>
            </p:cNvPr>
            <p:cNvSpPr txBox="1"/>
            <p:nvPr/>
          </p:nvSpPr>
          <p:spPr>
            <a:xfrm>
              <a:off x="3362494" y="4471574"/>
              <a:ext cx="1675224" cy="67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吴俊达</a:t>
              </a:r>
              <a:endParaRPr lang="en-US" altLang="zh-CN" sz="16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2025.1.16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F119E-6612-4017-B68B-56E0F43AA890}"/>
              </a:ext>
            </a:extLst>
          </p:cNvPr>
          <p:cNvGrpSpPr/>
          <p:nvPr/>
        </p:nvGrpSpPr>
        <p:grpSpPr>
          <a:xfrm>
            <a:off x="2852058" y="5628024"/>
            <a:ext cx="6487884" cy="148518"/>
            <a:chOff x="2950029" y="5627954"/>
            <a:chExt cx="6487884" cy="1485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BB9FB5-4889-4D71-821B-C1BC831F5C31}"/>
                </a:ext>
              </a:extLst>
            </p:cNvPr>
            <p:cNvSpPr/>
            <p:nvPr/>
          </p:nvSpPr>
          <p:spPr>
            <a:xfrm>
              <a:off x="2950029" y="5627955"/>
              <a:ext cx="1621971" cy="14851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31EF6DC-D65D-4D3C-9B80-D827BAA09D6D}"/>
                </a:ext>
              </a:extLst>
            </p:cNvPr>
            <p:cNvSpPr/>
            <p:nvPr/>
          </p:nvSpPr>
          <p:spPr>
            <a:xfrm>
              <a:off x="4572000" y="5627954"/>
              <a:ext cx="1621971" cy="1485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689CD9B-2A00-448D-9268-9D154D52B592}"/>
                </a:ext>
              </a:extLst>
            </p:cNvPr>
            <p:cNvSpPr/>
            <p:nvPr/>
          </p:nvSpPr>
          <p:spPr>
            <a:xfrm>
              <a:off x="6193971" y="5627957"/>
              <a:ext cx="1621971" cy="148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9DE3C14-BCC4-4AC0-95E4-C8FB00E5C026}"/>
                </a:ext>
              </a:extLst>
            </p:cNvPr>
            <p:cNvSpPr/>
            <p:nvPr/>
          </p:nvSpPr>
          <p:spPr>
            <a:xfrm>
              <a:off x="7815942" y="5627956"/>
              <a:ext cx="1621971" cy="14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691D4C9-4E0F-3F39-4C8C-4B069C03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4" y="632539"/>
            <a:ext cx="4944239" cy="8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07C8-B2D3-AF6C-7141-44930064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6CDFE-D023-C56A-BFFF-C496FF18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AF71BD-E7F1-58A1-93E8-BFA92D1FBFE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11C583-51D9-547D-3AF2-CE7B0F20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3944340"/>
            <a:ext cx="6290400" cy="2228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86877-AA78-A601-65A2-FE1BD844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96" y="891069"/>
            <a:ext cx="5400005" cy="27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2F6A0-5E78-AB70-63F3-F09A48AA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C7096-0E5A-1840-EB11-950D16DB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A3798-7DB6-5666-6D80-F0BA1BF31AE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9FB0BC-C7D3-D0CE-CA2B-12008239D253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位于源文件的最前面</a:t>
            </a:r>
            <a:r>
              <a:rPr lang="en-US" altLang="zh-CN" sz="2000" dirty="0"/>
              <a:t>, </a:t>
            </a:r>
            <a:r>
              <a:rPr lang="zh-CN" altLang="en-US" sz="2000" dirty="0"/>
              <a:t>用于指定文档的整体结构和布局</a:t>
            </a:r>
            <a:r>
              <a:rPr lang="en-US" altLang="zh-CN" sz="2000" dirty="0"/>
              <a:t>, </a:t>
            </a:r>
            <a:r>
              <a:rPr lang="zh-CN" altLang="en-US" sz="2000" dirty="0"/>
              <a:t>必须且只能选一种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常用文档类（花括号中）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article, book, beamer</a:t>
            </a:r>
            <a:r>
              <a:rPr lang="zh-CN" altLang="en-US" sz="2000" dirty="0"/>
              <a:t>（这三个只支持英文，分别对应文章、书籍、幻灯片）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 err="1"/>
              <a:t>ctexart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ctexbook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ctexbeamer</a:t>
            </a:r>
            <a:r>
              <a:rPr lang="zh-CN" altLang="en-US" sz="2000" dirty="0"/>
              <a:t>（与上面三个分别对应，支持中文，请用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en-US" altLang="zh-CN" sz="2000" dirty="0"/>
              <a:t> </a:t>
            </a:r>
            <a:r>
              <a:rPr lang="zh-CN" altLang="en-US" sz="2000" dirty="0"/>
              <a:t>编译）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别人写的文档类：一般是 </a:t>
            </a:r>
            <a:r>
              <a:rPr lang="en-US" altLang="zh-CN" sz="2000" dirty="0"/>
              <a:t>.</a:t>
            </a:r>
            <a:r>
              <a:rPr lang="en-US" altLang="zh-CN" sz="2000" dirty="0" err="1"/>
              <a:t>cls</a:t>
            </a:r>
            <a:r>
              <a:rPr lang="en-US" altLang="zh-CN" sz="2000" dirty="0"/>
              <a:t> </a:t>
            </a:r>
            <a:r>
              <a:rPr lang="zh-CN" altLang="en-US" sz="2000" dirty="0"/>
              <a:t>后缀，放在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源文件同目录下即可。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article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  <a:r>
              <a:rPr lang="en-US" altLang="zh-CN" sz="2000" dirty="0"/>
              <a:t>, </a:t>
            </a:r>
            <a:r>
              <a:rPr lang="zh-CN" altLang="en-US" sz="2000" dirty="0"/>
              <a:t>摘要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小节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; </a:t>
            </a:r>
            <a:r>
              <a:rPr lang="zh-CN" altLang="en-US" sz="2000" dirty="0"/>
              <a:t>不区分奇偶页</a:t>
            </a:r>
            <a:r>
              <a:rPr lang="en-US" altLang="zh-CN" sz="2000" dirty="0"/>
              <a:t>, </a:t>
            </a:r>
            <a:r>
              <a:rPr lang="zh-CN" altLang="en-US" sz="2000" dirty="0"/>
              <a:t>没有章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book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标题页 </a:t>
            </a:r>
            <a:r>
              <a:rPr lang="en-US" altLang="zh-CN" sz="2000" dirty="0"/>
              <a:t>(</a:t>
            </a:r>
            <a:r>
              <a:rPr lang="zh-CN" altLang="en-US" sz="2000" dirty="0"/>
              <a:t>书名等</a:t>
            </a:r>
            <a:r>
              <a:rPr lang="en-US" altLang="zh-CN" sz="2000" dirty="0"/>
              <a:t>, </a:t>
            </a:r>
            <a:r>
              <a:rPr lang="zh-CN" altLang="en-US" sz="2000" dirty="0"/>
              <a:t>独占一页</a:t>
            </a:r>
            <a:r>
              <a:rPr lang="en-US" altLang="zh-CN" sz="2000" dirty="0"/>
              <a:t>), </a:t>
            </a:r>
            <a:r>
              <a:rPr lang="zh-CN" altLang="en-US" sz="2000" dirty="0"/>
              <a:t>目录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章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区分奇偶页</a:t>
            </a:r>
            <a:r>
              <a:rPr lang="en-US" altLang="zh-CN" sz="2000" dirty="0"/>
              <a:t>: </a:t>
            </a:r>
            <a:r>
              <a:rPr lang="zh-CN" altLang="en-US" sz="2000" dirty="0"/>
              <a:t>奇数页也称</a:t>
            </a:r>
            <a:r>
              <a:rPr lang="zh-CN" altLang="en-US" sz="2000" b="1" dirty="0"/>
              <a:t>右页</a:t>
            </a:r>
            <a:r>
              <a:rPr lang="en-US" altLang="zh-CN" sz="2000" b="1" dirty="0"/>
              <a:t>,</a:t>
            </a:r>
            <a:r>
              <a:rPr lang="en-US" altLang="zh-CN" sz="2000" dirty="0"/>
              <a:t> </a:t>
            </a:r>
            <a:r>
              <a:rPr lang="zh-CN" altLang="en-US" sz="2000" dirty="0"/>
              <a:t>偶数页也称</a:t>
            </a:r>
            <a:r>
              <a:rPr lang="zh-CN" altLang="en-US" sz="2000" b="1" dirty="0"/>
              <a:t>左页</a:t>
            </a:r>
            <a:r>
              <a:rPr lang="en-US" altLang="zh-CN" sz="2000" dirty="0"/>
              <a:t>, </a:t>
            </a:r>
            <a:r>
              <a:rPr lang="zh-CN" altLang="en-US" sz="2000" dirty="0"/>
              <a:t>采用不同的版式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1941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2E4A-BF7D-4717-4380-A072769E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83D6DA-5107-4930-31EF-C4FB57D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9BFB36-F003-5165-4203-D492F422D1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C8CCBF-4194-4AD4-46C8-EFCC10925571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常用选项（方括号中）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0F3BD-8162-B89B-A316-33A0C698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069"/>
          <a:stretch/>
        </p:blipFill>
        <p:spPr>
          <a:xfrm>
            <a:off x="599828" y="1973098"/>
            <a:ext cx="6078847" cy="40424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C55701-1E56-2A96-047A-E1A2F825713E}"/>
              </a:ext>
            </a:extLst>
          </p:cNvPr>
          <p:cNvSpPr txBox="1"/>
          <p:nvPr/>
        </p:nvSpPr>
        <p:spPr>
          <a:xfrm>
            <a:off x="6851121" y="1678772"/>
            <a:ext cx="4644884" cy="7001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基本字体</a:t>
            </a:r>
            <a:r>
              <a:rPr lang="zh-CN" altLang="en-US" sz="1400" dirty="0"/>
              <a:t>大小补充：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=5(</a:t>
            </a:r>
            <a:r>
              <a:rPr lang="zh-CN" altLang="en-US" sz="1400" dirty="0"/>
              <a:t>五号</a:t>
            </a:r>
            <a:r>
              <a:rPr lang="en-GB" altLang="zh-CN" sz="1400" dirty="0"/>
              <a:t>), 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=-4</a:t>
            </a:r>
            <a:r>
              <a:rPr lang="en-US" altLang="zh-CN" sz="1400" dirty="0"/>
              <a:t>(</a:t>
            </a:r>
            <a:r>
              <a:rPr lang="zh-CN" altLang="en-US" sz="1400" dirty="0"/>
              <a:t>小四</a:t>
            </a:r>
            <a:r>
              <a:rPr lang="en-US" altLang="zh-CN" sz="1400" dirty="0"/>
              <a:t>)</a:t>
            </a:r>
            <a:endParaRPr lang="en-GB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后两者系 </a:t>
            </a:r>
            <a:r>
              <a:rPr lang="en-US" altLang="zh-CN" sz="1400" dirty="0" err="1"/>
              <a:t>ctex</a:t>
            </a:r>
            <a:r>
              <a:rPr lang="en-US" altLang="zh-CN" sz="1400" dirty="0"/>
              <a:t> </a:t>
            </a:r>
            <a:r>
              <a:rPr lang="zh-CN" altLang="en-US" sz="1400" dirty="0"/>
              <a:t>文档类专用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E8395C-EAAC-A804-9E79-C11DA6E7263A}"/>
              </a:ext>
            </a:extLst>
          </p:cNvPr>
          <p:cNvSpPr txBox="1"/>
          <p:nvPr/>
        </p:nvSpPr>
        <p:spPr>
          <a:xfrm>
            <a:off x="6851121" y="3384821"/>
            <a:ext cx="4644884" cy="16696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自由定制页面布局 (页面宽度, 页面高度</a:t>
            </a:r>
            <a:r>
              <a:rPr lang="en-US" altLang="zh-CN" sz="1400" dirty="0"/>
              <a:t>, </a:t>
            </a:r>
            <a:r>
              <a:rPr lang="zh-CN" altLang="en-US" sz="1400" dirty="0"/>
              <a:t>各种边距)：建议使用 </a:t>
            </a:r>
            <a:r>
              <a:rPr lang="zh-CN" altLang="en-US" sz="1400" b="1" dirty="0"/>
              <a:t>geometry</a:t>
            </a:r>
            <a:r>
              <a:rPr lang="zh-CN" altLang="en-US" sz="1400" dirty="0"/>
              <a:t> 宏包 (详见宏包手册)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定制页眉页脚: \pagestyle, \thispagestyle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高级定制：</a:t>
            </a:r>
            <a:r>
              <a:rPr lang="zh-CN" altLang="en-US" sz="1400" b="1" dirty="0"/>
              <a:t>fancyhdr</a:t>
            </a:r>
            <a:r>
              <a:rPr lang="zh-CN" altLang="en-US" sz="1400" dirty="0"/>
              <a:t> 宏包 (详见宏包手册)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参看 </a:t>
            </a:r>
            <a:r>
              <a:rPr lang="zh-CN" altLang="en-US" sz="1400" dirty="0">
                <a:hlinkClick r:id="rId4"/>
              </a:rPr>
              <a:t>一份（不太）简短的 </a:t>
            </a:r>
            <a:r>
              <a:rPr lang="en-GB" altLang="zh-CN" sz="1400" dirty="0">
                <a:hlinkClick r:id="rId4"/>
              </a:rPr>
              <a:t>LaTeX2</a:t>
            </a:r>
            <a:r>
              <a:rPr lang="el-GR" altLang="zh-CN" sz="1400" dirty="0">
                <a:hlinkClick r:id="rId4"/>
              </a:rPr>
              <a:t>ε </a:t>
            </a:r>
            <a:r>
              <a:rPr lang="zh-CN" altLang="en-US" sz="1400" dirty="0">
                <a:hlinkClick r:id="rId4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5.4</a:t>
            </a:r>
            <a:r>
              <a:rPr lang="zh-CN" altLang="en-US" sz="1400" dirty="0"/>
              <a:t>、</a:t>
            </a:r>
            <a:r>
              <a:rPr lang="en-US" altLang="zh-CN" sz="1400" dirty="0"/>
              <a:t>5.5 </a:t>
            </a:r>
            <a:r>
              <a:rPr lang="zh-CN" altLang="en-US" sz="1400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375838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702D-5E6F-DFD0-F0C1-98036AC7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2D9E-B5C5-8635-F5CD-C43A09BA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7E3C65-DE1F-7B81-BBF8-59D122F9E3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导言区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A5FD-3613-D03E-1FA4-EB010D6E48C7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US" altLang="zh-CN" sz="2000" b="1" dirty="0">
                <a:solidFill>
                  <a:srgbClr val="13568D"/>
                </a:solidFill>
              </a:rPr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和 </a:t>
            </a:r>
            <a:r>
              <a:rPr lang="en-US" altLang="zh-CN" sz="2000" b="1" dirty="0">
                <a:solidFill>
                  <a:srgbClr val="13568D"/>
                </a:solidFill>
              </a:rPr>
              <a:t>\begin{document} </a:t>
            </a:r>
            <a:r>
              <a:rPr lang="zh-CN" altLang="en-US" sz="2000" b="1" dirty="0">
                <a:solidFill>
                  <a:srgbClr val="13568D"/>
                </a:solidFill>
              </a:rPr>
              <a:t>之间的区域，英文名为 </a:t>
            </a:r>
            <a:r>
              <a:rPr lang="en-US" altLang="zh-CN" sz="2000" b="1" dirty="0">
                <a:solidFill>
                  <a:srgbClr val="13568D"/>
                </a:solidFill>
              </a:rPr>
              <a:t>preamble</a:t>
            </a:r>
            <a:endParaRPr lang="zh-CN" altLang="en-US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导言区用于放置</a:t>
            </a:r>
            <a:r>
              <a:rPr lang="zh-CN" altLang="en-US" sz="2000" b="1" dirty="0"/>
              <a:t>全局控制命令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</a:t>
            </a:r>
            <a:r>
              <a:rPr lang="zh-CN" altLang="en-US" sz="2000" dirty="0"/>
              <a:t>调用宏包</a:t>
            </a:r>
            <a:r>
              <a:rPr lang="en-US" altLang="zh-CN" sz="2000" dirty="0"/>
              <a:t>, </a:t>
            </a:r>
            <a:r>
              <a:rPr lang="zh-CN" altLang="en-US" sz="2000" dirty="0"/>
              <a:t>设置页面大小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放在导言区的命令对整个文档都起作用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宏包是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功能的扩展。宏包调用方法 </a:t>
            </a:r>
            <a:r>
              <a:rPr lang="en-US" altLang="zh-CN" sz="2000" dirty="0"/>
              <a:t>(</a:t>
            </a:r>
            <a:r>
              <a:rPr lang="zh-CN" altLang="en-US" sz="2000" b="1" dirty="0"/>
              <a:t>只能出现在导言区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宏包名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如果宏包不带选项</a:t>
            </a:r>
            <a:r>
              <a:rPr lang="en-US" altLang="zh-CN" sz="2000" dirty="0"/>
              <a:t>, </a:t>
            </a:r>
            <a:r>
              <a:rPr lang="zh-CN" altLang="en-US" sz="2000" dirty="0"/>
              <a:t>则可以多个一起调用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{</a:t>
            </a:r>
            <a:r>
              <a:rPr lang="en-GB" altLang="zh-CN" sz="2000" dirty="0" err="1"/>
              <a:t>amsmath,amssymb,amsfonts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如果有选项，则只能一个一个调用，如：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pagebackref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hyperref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numbers,sort&amp;compress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natbib</a:t>
            </a:r>
            <a:r>
              <a:rPr lang="en-GB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8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D5B4-24B3-EF68-6128-AB06930C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A2C3F-A225-2E98-4FDF-498C2F40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FB9A0D-F1C8-916B-D826-825D99296D4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E5E29-5A98-C0D0-4443-D4EC2F82130E}"/>
              </a:ext>
            </a:extLst>
          </p:cNvPr>
          <p:cNvSpPr txBox="1"/>
          <p:nvPr/>
        </p:nvSpPr>
        <p:spPr>
          <a:xfrm>
            <a:off x="444501" y="869674"/>
            <a:ext cx="11051504" cy="534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LaTeX</a:t>
            </a:r>
            <a:r>
              <a:rPr lang="zh-CN" altLang="en-US" dirty="0"/>
              <a:t> 中命令（也叫控制序列，</a:t>
            </a:r>
            <a:r>
              <a:rPr lang="en-US" altLang="zh-CN" dirty="0"/>
              <a:t>control sequence</a:t>
            </a:r>
            <a:r>
              <a:rPr lang="zh-CN" altLang="en-US" dirty="0"/>
              <a:t>）以反斜线 \ 开头，为以下两种形式之一：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反斜线和后面的一串</a:t>
            </a:r>
            <a:r>
              <a:rPr lang="zh-CN" altLang="en-US" b="1" dirty="0"/>
              <a:t>字母</a:t>
            </a:r>
            <a:r>
              <a:rPr lang="zh-CN" altLang="en-US" dirty="0"/>
              <a:t>，如 \LaTeX。它们以任意</a:t>
            </a:r>
            <a:r>
              <a:rPr lang="zh-CN" altLang="en-US" b="1" dirty="0"/>
              <a:t>非字母符号</a:t>
            </a:r>
            <a:r>
              <a:rPr lang="zh-CN" altLang="en-US" dirty="0"/>
              <a:t>（空格、数字、标点等）为界限。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- </a:t>
            </a:r>
            <a:r>
              <a:rPr lang="zh-CN" altLang="en-US" dirty="0">
                <a:solidFill>
                  <a:srgbClr val="13568D"/>
                </a:solidFill>
              </a:rPr>
              <a:t>所以，自定义的命令</a:t>
            </a:r>
            <a:r>
              <a:rPr lang="zh-CN" altLang="en-US" b="1" dirty="0">
                <a:solidFill>
                  <a:srgbClr val="13568D"/>
                </a:solidFill>
              </a:rPr>
              <a:t>一般</a:t>
            </a:r>
            <a:r>
              <a:rPr lang="zh-CN" altLang="en-US" dirty="0">
                <a:solidFill>
                  <a:srgbClr val="13568D"/>
                </a:solidFill>
              </a:rPr>
              <a:t>不能带有数字、空格、标点等！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</a:t>
            </a:r>
            <a:r>
              <a:rPr lang="zh-CN" altLang="en-US" b="1" dirty="0"/>
              <a:t>单个</a:t>
            </a:r>
            <a:r>
              <a:rPr lang="zh-CN" altLang="en-US" dirty="0"/>
              <a:t>非字母符号，如 \$。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命令是</a:t>
            </a:r>
            <a:r>
              <a:rPr lang="zh-CN" altLang="en-US" b="1" dirty="0"/>
              <a:t>大小写敏感</a:t>
            </a:r>
            <a:r>
              <a:rPr lang="zh-CN" altLang="en-US" dirty="0"/>
              <a:t>的。例如，\LaTeX 是对的，\</a:t>
            </a:r>
            <a:r>
              <a:rPr lang="en-US" altLang="zh-CN" dirty="0"/>
              <a:t>l</a:t>
            </a:r>
            <a:r>
              <a:rPr lang="zh-CN" altLang="en-US" dirty="0"/>
              <a:t>a</a:t>
            </a:r>
            <a:r>
              <a:rPr lang="en-US" altLang="zh-CN" dirty="0"/>
              <a:t>t</a:t>
            </a:r>
            <a:r>
              <a:rPr lang="zh-CN" altLang="en-US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 是错的。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回忆：</a:t>
            </a:r>
            <a:r>
              <a:rPr lang="en-GB" altLang="zh-CN" b="1" dirty="0"/>
              <a:t>\</a:t>
            </a:r>
            <a:r>
              <a:rPr lang="en-GB" altLang="zh-CN" b="1" dirty="0" err="1"/>
              <a:t>documentclass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文档类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GB" altLang="zh-CN" b="1" dirty="0"/>
              <a:t>\</a:t>
            </a:r>
            <a:r>
              <a:rPr lang="en-GB" altLang="zh-CN" b="1" dirty="0" err="1"/>
              <a:t>usepackage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宏包名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US" altLang="zh-CN" b="1" dirty="0"/>
              <a:t>\section[</a:t>
            </a:r>
            <a:r>
              <a:rPr lang="zh-CN" altLang="en-US" b="1" dirty="0"/>
              <a:t>短标题</a:t>
            </a:r>
            <a:r>
              <a:rPr lang="en-US" altLang="zh-CN" b="1" dirty="0"/>
              <a:t>]{</a:t>
            </a:r>
            <a:r>
              <a:rPr lang="zh-CN" altLang="en-US" b="1" dirty="0"/>
              <a:t>标题</a:t>
            </a:r>
            <a:r>
              <a:rPr lang="en-US" altLang="zh-CN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如上，一些 </a:t>
            </a:r>
            <a:r>
              <a:rPr lang="en-GB" altLang="zh-CN" dirty="0"/>
              <a:t>LaTeX</a:t>
            </a:r>
            <a:r>
              <a:rPr lang="en-US" altLang="zh-CN" dirty="0"/>
              <a:t> </a:t>
            </a:r>
            <a:r>
              <a:rPr lang="zh-CN" altLang="en-US" dirty="0"/>
              <a:t>命令可以接收一些参数，参数的内容会影响命令的效果。方括号中的参数是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可选的</a:t>
            </a:r>
            <a:r>
              <a:rPr lang="zh-CN" altLang="en-US" dirty="0"/>
              <a:t>，花括号中的参数是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必须的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zh-CN" altLang="en-US" b="1" dirty="0"/>
              <a:t>单个字符</a:t>
            </a:r>
            <a:r>
              <a:rPr lang="zh-CN" altLang="en-US" dirty="0"/>
              <a:t>作为命令的参数时，可以不加括号。例如，在数学环境下，</a:t>
            </a:r>
            <a:r>
              <a:rPr lang="en-US" altLang="zh-CN" b="1" dirty="0"/>
              <a:t>\frac12 </a:t>
            </a:r>
            <a:r>
              <a:rPr lang="zh-CN" altLang="en-US" b="1" dirty="0"/>
              <a:t>和 </a:t>
            </a:r>
            <a:r>
              <a:rPr lang="en-US" altLang="zh-CN" b="1" dirty="0"/>
              <a:t>\frac{1}{2}</a:t>
            </a:r>
            <a:r>
              <a:rPr lang="en-US" altLang="zh-CN" dirty="0"/>
              <a:t> </a:t>
            </a:r>
            <a:r>
              <a:rPr lang="zh-CN" altLang="en-US" dirty="0"/>
              <a:t>的效果是一样的。</a:t>
            </a:r>
            <a:r>
              <a:rPr lang="zh-CN" altLang="en-US" dirty="0">
                <a:solidFill>
                  <a:srgbClr val="13568D"/>
                </a:solidFill>
              </a:rPr>
              <a:t>建议大家使用带参数的命令时，都加上括号。</a:t>
            </a:r>
            <a:endParaRPr lang="en-US" altLang="zh-CN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还有些命令可以带一个星号 *，带星号和不带星号的命令效果有一定差异。</a:t>
            </a:r>
          </a:p>
        </p:txBody>
      </p:sp>
    </p:spTree>
    <p:extLst>
      <p:ext uri="{BB962C8B-B14F-4D97-AF65-F5344CB8AC3E}">
        <p14:creationId xmlns:p14="http://schemas.microsoft.com/office/powerpoint/2010/main" val="248065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54A2-A69E-9468-14BD-3518ABC8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31AAA-D400-6120-F468-E98BB3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C1DBA-489F-15B9-BA44-96A5A6E386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定义新命令与分组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6F9CAE-B73F-C4B2-730B-B26A6FD747F4}"/>
              </a:ext>
            </a:extLst>
          </p:cNvPr>
          <p:cNvSpPr txBox="1"/>
          <p:nvPr/>
        </p:nvSpPr>
        <p:spPr>
          <a:xfrm>
            <a:off x="444501" y="869674"/>
            <a:ext cx="11051504" cy="373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定义新命令：（一般放在导言区）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新命令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r>
              <a:rPr lang="zh-CN" altLang="en-US" sz="2000" b="1" dirty="0">
                <a:solidFill>
                  <a:srgbClr val="13568D"/>
                </a:solidFill>
              </a:rPr>
              <a:t>、</a:t>
            </a: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renewcommand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已有命令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例如：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newcommand</a:t>
            </a:r>
            <a:r>
              <a:rPr lang="en-GB" altLang="zh-CN" sz="2000" dirty="0"/>
              <a:t>{\eps}{\</a:t>
            </a:r>
            <a:r>
              <a:rPr lang="en-GB" altLang="zh-CN" sz="2000" dirty="0" err="1"/>
              <a:t>varepsilon</a:t>
            </a:r>
            <a:r>
              <a:rPr lang="en-GB" altLang="zh-CN" sz="2000" dirty="0"/>
              <a:t>}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效果：</a:t>
            </a:r>
            <a:r>
              <a:rPr lang="zh-CN" altLang="en-US" sz="2000" dirty="0"/>
              <a:t>键入 </a:t>
            </a:r>
            <a:r>
              <a:rPr lang="en-GB" altLang="zh-CN" sz="2000" dirty="0"/>
              <a:t>$\eps$</a:t>
            </a:r>
            <a:r>
              <a:rPr lang="zh-CN" altLang="en-US" sz="2000" dirty="0"/>
              <a:t>，得到</a:t>
            </a:r>
            <a:r>
              <a:rPr lang="en-GB" altLang="zh-CN" sz="2000" dirty="0"/>
              <a:t> </a:t>
            </a:r>
            <a:r>
              <a:rPr lang="el-GR" altLang="zh-CN" sz="2000" dirty="0"/>
              <a:t>ε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分组：</a:t>
            </a:r>
            <a:r>
              <a:rPr lang="zh-CN" altLang="en-US" sz="2000" dirty="0"/>
              <a:t>（联想：</a:t>
            </a:r>
            <a:r>
              <a:rPr lang="en-US" altLang="zh-CN" sz="2000" dirty="0"/>
              <a:t>C </a:t>
            </a:r>
            <a:r>
              <a:rPr lang="zh-CN" altLang="en-US" sz="2000" dirty="0"/>
              <a:t>语言中的</a:t>
            </a:r>
            <a:r>
              <a:rPr lang="zh-CN" altLang="en-US" sz="2000" b="1" dirty="0"/>
              <a:t>作用域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大多数命令只对其参数起作用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textbf</a:t>
            </a:r>
            <a:r>
              <a:rPr lang="en-US" altLang="zh-CN" sz="2000" dirty="0"/>
              <a:t>{</a:t>
            </a:r>
            <a:r>
              <a:rPr lang="en-US" altLang="zh-CN" sz="2000" dirty="0" err="1"/>
              <a:t>abc</a:t>
            </a:r>
            <a:r>
              <a:rPr lang="en-US" altLang="zh-CN" sz="2000" dirty="0"/>
              <a:t>}; </a:t>
            </a:r>
            <a:r>
              <a:rPr lang="zh-CN" altLang="en-US" sz="2000" dirty="0"/>
              <a:t>但有些命令对后面所有的内容都起作用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这些命令通常也称为</a:t>
            </a:r>
            <a:r>
              <a:rPr lang="zh-CN" altLang="en-US" sz="2000" b="1" dirty="0"/>
              <a:t>声明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bfseries</a:t>
            </a:r>
            <a:r>
              <a:rPr lang="zh-CN" altLang="en-US" sz="2000" dirty="0"/>
              <a:t>、</a:t>
            </a:r>
            <a:r>
              <a:rPr lang="en-US" altLang="zh-CN" sz="2000" dirty="0"/>
              <a:t>\bf </a:t>
            </a:r>
            <a:r>
              <a:rPr lang="zh-CN" altLang="en-US" sz="2000" dirty="0"/>
              <a:t>等。这时，可以利用</a:t>
            </a:r>
            <a:r>
              <a:rPr lang="zh-CN" altLang="en-US" sz="2000" b="1" dirty="0"/>
              <a:t>大括号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即</a:t>
            </a:r>
            <a:r>
              <a:rPr lang="zh-CN" altLang="en-US" sz="2000" b="1" dirty="0"/>
              <a:t>分组</a:t>
            </a:r>
            <a:r>
              <a:rPr lang="en-US" altLang="zh-CN" sz="2000" dirty="0"/>
              <a:t>) </a:t>
            </a:r>
            <a:r>
              <a:rPr lang="zh-CN" altLang="en-US" sz="2000" dirty="0"/>
              <a:t>来</a:t>
            </a:r>
            <a:r>
              <a:rPr lang="zh-CN" altLang="en-US" sz="2000" b="1" dirty="0"/>
              <a:t>限制</a:t>
            </a:r>
            <a:r>
              <a:rPr lang="zh-CN" altLang="en-US" sz="2000" dirty="0"/>
              <a:t>声明的作用范围。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F9FFC-88E6-A5A9-6780-15D770C6B87C}"/>
              </a:ext>
            </a:extLst>
          </p:cNvPr>
          <p:cNvSpPr txBox="1"/>
          <p:nvPr/>
        </p:nvSpPr>
        <p:spPr>
          <a:xfrm>
            <a:off x="444501" y="4838183"/>
            <a:ext cx="473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This is \textbf{bold face} style.\\</a:t>
            </a:r>
          </a:p>
          <a:p>
            <a:r>
              <a:rPr lang="zh-CN" altLang="en-US" sz="2000" dirty="0"/>
              <a:t>This is \bfseries bold face style.\\</a:t>
            </a:r>
          </a:p>
          <a:p>
            <a:r>
              <a:rPr lang="zh-CN" altLang="en-US" sz="2000" dirty="0"/>
              <a:t>This is {\bfseries bold face} style.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642338-38C4-1205-27ED-D3E67579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16156"/>
            <a:ext cx="4739000" cy="1320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EFBBAE-B2D8-B4FC-68C6-57317DA02D54}"/>
              </a:ext>
            </a:extLst>
          </p:cNvPr>
          <p:cNvSpPr txBox="1"/>
          <p:nvPr/>
        </p:nvSpPr>
        <p:spPr>
          <a:xfrm>
            <a:off x="4934095" y="5161348"/>
            <a:ext cx="135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效果</a:t>
            </a:r>
            <a:r>
              <a:rPr lang="zh-CN" altLang="en-US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8091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415F-BD49-B49C-7E40-780FFA11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35732-2B02-7F01-0CBF-2037CDB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1C0F5-0887-9E77-92A2-E05783C774C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A1F82-7F8A-A2EF-68E3-09287A294475}"/>
              </a:ext>
            </a:extLst>
          </p:cNvPr>
          <p:cNvSpPr txBox="1"/>
          <p:nvPr/>
        </p:nvSpPr>
        <p:spPr>
          <a:xfrm>
            <a:off x="444501" y="869674"/>
            <a:ext cx="11051504" cy="465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环境</a:t>
            </a:r>
            <a:r>
              <a:rPr lang="en-US" altLang="zh-CN" sz="2000" dirty="0"/>
              <a:t>: </a:t>
            </a:r>
            <a:r>
              <a:rPr lang="zh-CN" altLang="en-US" sz="2000" dirty="0"/>
              <a:t>某些具有特定格式的内容需要放在相应的环境中</a:t>
            </a:r>
            <a:r>
              <a:rPr lang="en-US" altLang="zh-CN" sz="2000" dirty="0"/>
              <a:t>, </a:t>
            </a:r>
            <a:r>
              <a:rPr lang="zh-CN" altLang="en-US" sz="2000" dirty="0"/>
              <a:t>如表格</a:t>
            </a:r>
            <a:r>
              <a:rPr lang="en-US" altLang="zh-CN" sz="2000" dirty="0"/>
              <a:t>, </a:t>
            </a:r>
            <a:r>
              <a:rPr lang="zh-CN" altLang="en-US" sz="2000" dirty="0"/>
              <a:t>数学公式等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回忆：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/>
              <a:t>document</a:t>
            </a:r>
            <a:r>
              <a:rPr lang="en-GB" altLang="zh-CN" sz="2000" dirty="0"/>
              <a:t> </a:t>
            </a:r>
            <a:r>
              <a:rPr lang="zh-CN" altLang="en-US" sz="2000" dirty="0"/>
              <a:t>是 </a:t>
            </a:r>
            <a:r>
              <a:rPr lang="en-GB" altLang="zh-CN" sz="2000" dirty="0"/>
              <a:t>LaTeX </a:t>
            </a:r>
            <a:r>
              <a:rPr lang="zh-CN" altLang="en-US" sz="2000" dirty="0"/>
              <a:t>的</a:t>
            </a:r>
            <a:r>
              <a:rPr lang="zh-CN" altLang="en-US" sz="2000" b="1" dirty="0"/>
              <a:t>最基本的环境</a:t>
            </a:r>
            <a:r>
              <a:rPr lang="en-US" altLang="zh-CN" sz="2000" dirty="0"/>
              <a:t>, </a:t>
            </a:r>
            <a:r>
              <a:rPr lang="zh-CN" altLang="en-US" sz="2000" dirty="0"/>
              <a:t>一篇文档</a:t>
            </a:r>
            <a:r>
              <a:rPr lang="zh-CN" altLang="en-US" sz="2000" b="1" dirty="0">
                <a:solidFill>
                  <a:srgbClr val="13568D"/>
                </a:solidFill>
              </a:rPr>
              <a:t>有且只能有一个 </a:t>
            </a:r>
            <a:r>
              <a:rPr lang="en-GB" altLang="zh-CN" sz="2000" dirty="0"/>
              <a:t>document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其他：居中环境 </a:t>
            </a:r>
            <a:r>
              <a:rPr lang="en-US" altLang="zh-CN" sz="2000" dirty="0"/>
              <a:t>center</a:t>
            </a:r>
            <a:r>
              <a:rPr lang="zh-CN" altLang="en-US" sz="2000" dirty="0"/>
              <a:t>、行间公式环境</a:t>
            </a:r>
            <a:r>
              <a:rPr lang="en-US" altLang="zh-CN" sz="2000" dirty="0"/>
              <a:t> equation</a:t>
            </a:r>
            <a:r>
              <a:rPr lang="zh-CN" altLang="en-US" sz="2000" dirty="0"/>
              <a:t>、行间有对齐公式环境 </a:t>
            </a:r>
            <a:r>
              <a:rPr lang="en-US" altLang="zh-CN" sz="2000" dirty="0"/>
              <a:t>align……</a:t>
            </a:r>
            <a:r>
              <a:rPr lang="zh-CN" altLang="en-US" sz="2000" dirty="0"/>
              <a:t>（之后学习）</a:t>
            </a:r>
          </a:p>
        </p:txBody>
      </p:sp>
    </p:spTree>
    <p:extLst>
      <p:ext uri="{BB962C8B-B14F-4D97-AF65-F5344CB8AC3E}">
        <p14:creationId xmlns:p14="http://schemas.microsoft.com/office/powerpoint/2010/main" val="296884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36B9-6308-98B0-6E76-46381241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16DB1-0BEA-67B2-F854-20112F47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D1CF39-6DF5-129C-B5DA-D92DC3670AC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文档的分割处理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1392F-132F-241E-99D2-AC896CAD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954497"/>
            <a:ext cx="6889077" cy="461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4506A2-0A69-DFB2-D6FE-44030B6A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433" y="799872"/>
            <a:ext cx="3825572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24A9-F511-2FE9-9CB3-FD2599A14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B6F31130-5846-270E-5B81-712EC6B7B239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EB2D820-6209-BBEA-844A-70FC3C1DFC39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5746D-5CA3-E44D-E41F-A0BF7AE72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E36BB53-0B76-F842-7C18-37599C3E225E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627CF7B-FC89-2254-1526-00F464298778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文本排版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lang="zh-CN" altLang="en-US" sz="4800" b="1" dirty="0">
                <a:solidFill>
                  <a:srgbClr val="004E98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D141A0-770C-4C56-1F4B-1AFA24160655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A50BC35-EAA4-7C48-265E-1C0FB9047A9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4BEA441-A8D3-7885-F8DF-69E0DD652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EC9B1-2C89-5A5B-4D24-4A3BA197C1B2}"/>
              </a:ext>
            </a:extLst>
          </p:cNvPr>
          <p:cNvSpPr txBox="1"/>
          <p:nvPr/>
        </p:nvSpPr>
        <p:spPr>
          <a:xfrm>
            <a:off x="4831004" y="39498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更多有关样式的设置，可见本 </a:t>
            </a:r>
            <a:r>
              <a:rPr lang="en-US" altLang="zh-CN" sz="1800" dirty="0"/>
              <a:t>ppt </a:t>
            </a:r>
            <a:r>
              <a:rPr lang="zh-CN" altLang="en-US" sz="1800" dirty="0"/>
              <a:t>第六节。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12A5-F34C-5DA6-1273-6E5CEA5B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FBC39-6C95-E42B-4176-F6FABAD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037569-D815-C307-BC42-E83022206FF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60D04-3C9E-B4D1-E20C-A9F13A198119}"/>
              </a:ext>
            </a:extLst>
          </p:cNvPr>
          <p:cNvSpPr txBox="1"/>
          <p:nvPr/>
        </p:nvSpPr>
        <p:spPr>
          <a:xfrm>
            <a:off x="695995" y="859058"/>
            <a:ext cx="10800010" cy="530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回顾：</a:t>
            </a:r>
            <a:r>
              <a:rPr lang="en-GB" altLang="zh-CN" sz="2000" b="1" dirty="0"/>
              <a:t>LaTeX </a:t>
            </a:r>
            <a:r>
              <a:rPr lang="zh-CN" altLang="en-US" sz="2000" b="1" dirty="0"/>
              <a:t>文稿的排版过程</a:t>
            </a:r>
            <a:r>
              <a:rPr lang="zh-CN" altLang="en-US" sz="2000" dirty="0"/>
              <a:t>：① 编写源文件；② 编译。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</a:t>
            </a:r>
            <a:r>
              <a:rPr lang="en-US" altLang="zh-CN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请保存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源文件为 </a:t>
            </a:r>
            <a:r>
              <a:rPr lang="en-US" altLang="zh-CN" sz="2000" b="1" dirty="0"/>
              <a:t>UTF-8 </a:t>
            </a:r>
            <a:r>
              <a:rPr lang="zh-CN" altLang="en-US" sz="2000" b="1" dirty="0"/>
              <a:t>编码</a:t>
            </a:r>
            <a:r>
              <a:rPr lang="zh-CN" altLang="en-US" sz="2000" dirty="0"/>
              <a:t>（许多编辑器默认采用 </a:t>
            </a:r>
            <a:r>
              <a:rPr lang="en-US" altLang="zh-CN" sz="2000" dirty="0"/>
              <a:t>UTF-8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关于编码问题，详见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2.1 </a:t>
            </a:r>
            <a:r>
              <a:rPr lang="zh-CN" altLang="en-US" sz="2000" dirty="0"/>
              <a:t>节。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中文的排版问题：请用 </a:t>
            </a: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宏包和文档类，并用 </a:t>
            </a:r>
            <a:r>
              <a:rPr lang="en-US" altLang="zh-CN" sz="2000" dirty="0"/>
              <a:t>X</a:t>
            </a:r>
            <a:r>
              <a:rPr lang="en-GB" altLang="zh-CN" sz="2000" dirty="0" err="1"/>
              <a:t>eLaTeX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GB" altLang="zh-CN" sz="2000" dirty="0" err="1"/>
              <a:t>LuaLaTeX</a:t>
            </a:r>
            <a:r>
              <a:rPr lang="en-GB" altLang="zh-CN" sz="2000" dirty="0"/>
              <a:t> </a:t>
            </a:r>
            <a:r>
              <a:rPr lang="zh-CN" altLang="en-US" sz="2000" dirty="0"/>
              <a:t>命令编译。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2.2 </a:t>
            </a:r>
            <a:r>
              <a:rPr lang="zh-CN" altLang="en-US" sz="2000" dirty="0"/>
              <a:t>节。最简示例：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documentclass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{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ctexart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\begin{document}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汉字和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单词混排，通常不需要在中英文之间添加额外的空格。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当然，为了代码的可读性，加上汉字和 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 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之间的空格也无妨。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汉字换行时不会引入多余的空格。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5802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B8C6C-69B5-DFAC-DEC4-41BC6007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FD4B3A6-8402-A053-E17D-0988268D44BD}"/>
              </a:ext>
            </a:extLst>
          </p:cNvPr>
          <p:cNvSpPr/>
          <p:nvPr/>
        </p:nvSpPr>
        <p:spPr>
          <a:xfrm>
            <a:off x="4407153" y="2146846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D615E19-1927-40D8-5414-04DBF3F7344D}"/>
              </a:ext>
            </a:extLst>
          </p:cNvPr>
          <p:cNvSpPr/>
          <p:nvPr/>
        </p:nvSpPr>
        <p:spPr>
          <a:xfrm>
            <a:off x="4407153" y="2477681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27DB9A-C397-117C-15FA-E3CB08BDFD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06E89B4-C683-F0DC-0E6E-61C6CDD45DC7}"/>
              </a:ext>
            </a:extLst>
          </p:cNvPr>
          <p:cNvGrpSpPr/>
          <p:nvPr/>
        </p:nvGrpSpPr>
        <p:grpSpPr>
          <a:xfrm>
            <a:off x="4803153" y="2751784"/>
            <a:ext cx="3587555" cy="1008256"/>
            <a:chOff x="4043304" y="2241962"/>
            <a:chExt cx="358755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3C7FE7F-8B89-3531-6FCF-A527C192952B}"/>
                </a:ext>
              </a:extLst>
            </p:cNvPr>
            <p:cNvSpPr txBox="1"/>
            <p:nvPr/>
          </p:nvSpPr>
          <p:spPr>
            <a:xfrm>
              <a:off x="5627305" y="2362240"/>
              <a:ext cx="20035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引入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3AFC037-7B64-B3F4-CDC2-463236EF1094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一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D9AD54E-8D81-A38F-E3D9-2042A7A0BFA5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CF47988-BA0A-B2D4-A2F1-06B3A33B9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FB771-72DB-89F2-6CC0-9A56A08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90872D-A79C-353A-F8A9-85D81707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F071B-1AD9-A860-670F-F670F9119E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特殊字符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BAA1F-8828-6CD2-E250-CD77CFE3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22018"/>
            <a:ext cx="8037498" cy="244223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803390-C948-7F4F-14F9-0826D507336C}"/>
              </a:ext>
            </a:extLst>
          </p:cNvPr>
          <p:cNvGrpSpPr/>
          <p:nvPr/>
        </p:nvGrpSpPr>
        <p:grpSpPr>
          <a:xfrm>
            <a:off x="758507" y="3347108"/>
            <a:ext cx="4960649" cy="2838446"/>
            <a:chOff x="758507" y="3347108"/>
            <a:chExt cx="4960649" cy="28384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2301C6-344A-CA6A-47BC-1210EEF6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07" y="3347108"/>
              <a:ext cx="4960649" cy="28384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15EC4A-4C19-8801-D1AF-CC6C8332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095" y="3771122"/>
              <a:ext cx="993345" cy="249135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A7FBB46-053E-8546-E7BF-3BFC8D71076E}"/>
              </a:ext>
            </a:extLst>
          </p:cNvPr>
          <p:cNvSpPr txBox="1"/>
          <p:nvPr/>
        </p:nvSpPr>
        <p:spPr>
          <a:xfrm>
            <a:off x="6096000" y="3318212"/>
            <a:ext cx="5546560" cy="22644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一般来说，在 </a:t>
            </a:r>
            <a:r>
              <a:rPr lang="en-US" altLang="zh-CN" sz="1600" dirty="0" err="1"/>
              <a:t>XeLaTeX</a:t>
            </a:r>
            <a:r>
              <a:rPr lang="en-US" altLang="zh-CN" sz="1600" dirty="0"/>
              <a:t> </a:t>
            </a:r>
            <a:r>
              <a:rPr lang="zh-CN" altLang="en-US" sz="1600" dirty="0"/>
              <a:t>中重音符号一般直接输入即可，使用 </a:t>
            </a:r>
            <a:r>
              <a:rPr lang="en-US" altLang="zh-CN" sz="1600" dirty="0" err="1"/>
              <a:t>pdfLaTeX</a:t>
            </a:r>
            <a:r>
              <a:rPr lang="en-US" altLang="zh-CN" sz="1600" dirty="0"/>
              <a:t> </a:t>
            </a:r>
            <a:r>
              <a:rPr lang="zh-CN" altLang="en-US" sz="1600" dirty="0"/>
              <a:t>时才需要用到左边第二张表中的命令。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更多特殊字符：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可查询表格 </a:t>
            </a:r>
            <a:r>
              <a:rPr lang="en-US" altLang="zh-CN" sz="1600" dirty="0">
                <a:hlinkClick r:id="rId6"/>
              </a:rPr>
              <a:t>The Comprehensive LaTeX Symbol List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或者见</a:t>
            </a:r>
            <a:r>
              <a:rPr lang="en-US" altLang="zh-CN" sz="1600" dirty="0"/>
              <a:t> </a:t>
            </a:r>
            <a:r>
              <a:rPr lang="zh-CN" altLang="en-US" sz="1600" dirty="0">
                <a:hlinkClick r:id="rId7"/>
              </a:rPr>
              <a:t>一份（不太）简短的 </a:t>
            </a:r>
            <a:r>
              <a:rPr lang="en-GB" altLang="zh-CN" sz="1600" dirty="0">
                <a:hlinkClick r:id="rId7"/>
              </a:rPr>
              <a:t>LaTeX2</a:t>
            </a:r>
            <a:r>
              <a:rPr lang="el-GR" altLang="zh-CN" sz="1600" dirty="0">
                <a:hlinkClick r:id="rId7"/>
              </a:rPr>
              <a:t>ε </a:t>
            </a:r>
            <a:r>
              <a:rPr lang="zh-CN" altLang="en-US" sz="1600" dirty="0">
                <a:hlinkClick r:id="rId7"/>
              </a:rPr>
              <a:t>介绍</a:t>
            </a:r>
            <a:r>
              <a:rPr lang="en-GB" altLang="zh-CN" sz="1600" dirty="0"/>
              <a:t>  </a:t>
            </a:r>
            <a:r>
              <a:rPr lang="zh-CN" altLang="en-US" sz="1600" dirty="0"/>
              <a:t>表 </a:t>
            </a:r>
            <a:r>
              <a:rPr lang="en-US" altLang="zh-CN" sz="1600" dirty="0"/>
              <a:t>4.4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很多插件（如</a:t>
            </a:r>
            <a:r>
              <a:rPr lang="en-US" altLang="zh-CN" sz="16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1600" dirty="0"/>
              <a:t>）也可快捷输入。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067C4C-C50A-9BD6-24B6-D93E522E4041}"/>
              </a:ext>
            </a:extLst>
          </p:cNvPr>
          <p:cNvSpPr txBox="1"/>
          <p:nvPr/>
        </p:nvSpPr>
        <p:spPr>
          <a:xfrm>
            <a:off x="6816436" y="1046015"/>
            <a:ext cx="4826124" cy="7853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第 </a:t>
            </a:r>
            <a:r>
              <a:rPr lang="en-US" altLang="zh-CN" sz="1600" dirty="0"/>
              <a:t>6-8 </a:t>
            </a:r>
            <a:r>
              <a:rPr lang="zh-CN" altLang="en-US" sz="1600" dirty="0"/>
              <a:t>个命令，其中的</a:t>
            </a:r>
            <a:r>
              <a:rPr lang="en-US" altLang="zh-CN" sz="1600" dirty="0"/>
              <a:t>{}</a:t>
            </a:r>
            <a:r>
              <a:rPr lang="zh-CN" altLang="en-US" sz="1600" dirty="0"/>
              <a:t>实际上代表参数为空，如果传入参数，效果就像下面重音符号那张表一样。</a:t>
            </a:r>
          </a:p>
        </p:txBody>
      </p:sp>
    </p:spTree>
    <p:extLst>
      <p:ext uri="{BB962C8B-B14F-4D97-AF65-F5344CB8AC3E}">
        <p14:creationId xmlns:p14="http://schemas.microsoft.com/office/powerpoint/2010/main" val="20681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A2FF-3F51-BD68-42ED-53AB2683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24671-C935-0BE8-CE7F-024D087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D495C-B822-D411-144B-84AE7B50D17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标点符号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FECC01-688A-0C52-B521-94E1B9D680B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中文的标点符号（绝大多数为非 </a:t>
            </a:r>
            <a:r>
              <a:rPr lang="en-US" altLang="zh-CN" sz="2000" dirty="0"/>
              <a:t>ASCII </a:t>
            </a:r>
            <a:r>
              <a:rPr lang="zh-CN" altLang="en-US" sz="2000" dirty="0"/>
              <a:t>字符）使用</a:t>
            </a:r>
            <a:r>
              <a:rPr lang="zh-CN" altLang="en-US" sz="2000" b="1" dirty="0"/>
              <a:t>中文输入法输入</a:t>
            </a:r>
            <a:r>
              <a:rPr lang="zh-CN" altLang="en-US" sz="2000" dirty="0"/>
              <a:t>即可，一般不需要过多留意。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输入西文标点符号时，有不少地方需要留意：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2CCE9-96FC-E9E9-1754-48178DED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86" y="1979055"/>
            <a:ext cx="5243014" cy="1097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AAC269-5D9F-E200-77AB-B61A6ED0A3CF}"/>
              </a:ext>
            </a:extLst>
          </p:cNvPr>
          <p:cNvSpPr txBox="1"/>
          <p:nvPr/>
        </p:nvSpPr>
        <p:spPr>
          <a:xfrm>
            <a:off x="6357930" y="1979055"/>
            <a:ext cx="554656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中文的引号‘ ’和“ ”与西文的引号实际上是同一组符号，只不过因为中西文字体不同，显示效果有所区别。有人为了明确区分，会改用中文直角引号「」和『』。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88BDF6-2854-78D0-6BAA-84ADD5AD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6" y="3267550"/>
            <a:ext cx="7403016" cy="1533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E0144C-C5B1-C22F-CB2A-87B25F5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61" y="4973523"/>
            <a:ext cx="7372769" cy="1261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8552D-55F2-78B4-83DA-198899E03931}"/>
              </a:ext>
            </a:extLst>
          </p:cNvPr>
          <p:cNvSpPr txBox="1"/>
          <p:nvPr/>
        </p:nvSpPr>
        <p:spPr>
          <a:xfrm>
            <a:off x="4117614" y="2680984"/>
            <a:ext cx="43688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\`{}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86A0F-4563-32C5-B335-CBE2A6A7435E}"/>
              </a:ext>
            </a:extLst>
          </p:cNvPr>
          <p:cNvSpPr txBox="1"/>
          <p:nvPr/>
        </p:nvSpPr>
        <p:spPr>
          <a:xfrm>
            <a:off x="8517932" y="3267550"/>
            <a:ext cx="3386558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请注意，英文的逗号、句号的使用规则是：</a:t>
            </a:r>
            <a:r>
              <a:rPr lang="zh-CN" altLang="en-US" sz="1600" b="1" dirty="0"/>
              <a:t>前面不空后面空</a:t>
            </a:r>
            <a:endParaRPr lang="en-US" altLang="zh-CN" sz="1600" b="1" dirty="0"/>
          </a:p>
          <a:p>
            <a:r>
              <a:rPr lang="zh-CN" altLang="en-US" sz="1600" dirty="0"/>
              <a:t>例如：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Hi,I’m</a:t>
            </a:r>
            <a:r>
              <a:rPr lang="en-US" altLang="zh-CN" sz="1600" dirty="0"/>
              <a:t>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正确</a:t>
            </a:r>
            <a:r>
              <a:rPr lang="en-US" altLang="zh-CN" sz="1600" dirty="0"/>
              <a:t>) Hi,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4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2F92-17BD-FE63-2783-B08ADD23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87697-5866-E3F1-EBBC-DC9A4F7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158AE8-929C-1E02-59A1-3044EB91855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空格与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断行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8DDCE8-2B23-1812-F2A3-53F17522B509}"/>
              </a:ext>
            </a:extLst>
          </p:cNvPr>
          <p:cNvSpPr txBox="1"/>
          <p:nvPr/>
        </p:nvSpPr>
        <p:spPr>
          <a:xfrm>
            <a:off x="444501" y="869674"/>
            <a:ext cx="11051504" cy="507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空格：</a:t>
            </a:r>
            <a:r>
              <a:rPr lang="en-US" altLang="zh-CN" sz="2000" dirty="0"/>
              <a:t>LaTeX </a:t>
            </a:r>
            <a:r>
              <a:rPr lang="zh-CN" altLang="en-US" sz="2000" dirty="0"/>
              <a:t>源代码中，空格键和 </a:t>
            </a:r>
            <a:r>
              <a:rPr lang="en-US" altLang="zh-CN" sz="2000" dirty="0"/>
              <a:t>Tab </a:t>
            </a:r>
            <a:r>
              <a:rPr lang="zh-CN" altLang="en-US" sz="2000" dirty="0"/>
              <a:t>键输入的空白字符视为“空格”。连续的</a:t>
            </a:r>
            <a:r>
              <a:rPr lang="zh-CN" altLang="en-US" sz="2000" b="1" dirty="0"/>
              <a:t>若干个</a:t>
            </a:r>
            <a:r>
              <a:rPr lang="zh-CN" altLang="en-US" sz="2000" dirty="0"/>
              <a:t>空白字符视为</a:t>
            </a:r>
            <a:r>
              <a:rPr lang="zh-CN" altLang="en-US" sz="2000" b="1" dirty="0"/>
              <a:t>一个空格</a:t>
            </a:r>
            <a:r>
              <a:rPr lang="zh-CN" altLang="en-US" sz="2000" dirty="0"/>
              <a:t>。一行开头的空格忽略不计。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文字在单词间的“空格”处断行时，“空格”生成的间距随之舍去。可以使用字符 </a:t>
            </a:r>
            <a:r>
              <a:rPr lang="en-US" altLang="zh-CN" sz="2000" dirty="0"/>
              <a:t>~ </a:t>
            </a:r>
            <a:r>
              <a:rPr lang="zh-CN" altLang="en-US" sz="2000" dirty="0"/>
              <a:t>输入一个不会断行的空格，通常用在英文人名、图表名称等上下文环境。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换行与分段：</a:t>
            </a:r>
            <a:r>
              <a:rPr lang="zh-CN" altLang="en-US" sz="2000" dirty="0"/>
              <a:t>行末的</a:t>
            </a:r>
            <a:r>
              <a:rPr lang="zh-CN" altLang="en-US" sz="2000" b="1" dirty="0"/>
              <a:t>换行符视为一个空格</a:t>
            </a:r>
            <a:r>
              <a:rPr lang="zh-CN" altLang="en-US" sz="2000" dirty="0"/>
              <a:t>；但</a:t>
            </a:r>
            <a:r>
              <a:rPr lang="zh-CN" altLang="en-US" sz="2000" b="1" dirty="0"/>
              <a:t>连续两个换行符，也就是空行，会将文字分段</a:t>
            </a:r>
            <a:r>
              <a:rPr lang="zh-CN" altLang="en-US" sz="2000" dirty="0"/>
              <a:t>。多个空行被视为一个空行。</a:t>
            </a:r>
            <a:r>
              <a:rPr lang="zh-CN" altLang="en-US" sz="2000" b="1" dirty="0"/>
              <a:t>建议使用空行进行分段，简洁直观。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强制断行：</a:t>
            </a:r>
            <a:r>
              <a:rPr lang="zh-CN" altLang="en-US" sz="2000" dirty="0"/>
              <a:t>使用</a:t>
            </a:r>
            <a:r>
              <a:rPr lang="en-US" altLang="zh-CN" sz="2000" dirty="0"/>
              <a:t>\\[⟨length⟩]</a:t>
            </a:r>
            <a:r>
              <a:rPr lang="zh-CN" altLang="en-US" sz="2000" dirty="0"/>
              <a:t>、</a:t>
            </a:r>
            <a:r>
              <a:rPr lang="en-US" altLang="zh-CN" sz="2000" dirty="0"/>
              <a:t>\\*[⟨length⟩] </a:t>
            </a:r>
            <a:r>
              <a:rPr lang="zh-CN" altLang="en-US" sz="2000" dirty="0"/>
              <a:t>或 </a:t>
            </a:r>
            <a:r>
              <a:rPr lang="en-US" altLang="zh-CN" sz="2000" dirty="0"/>
              <a:t>\newline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区别：一是 </a:t>
            </a:r>
            <a:r>
              <a:rPr lang="en-US" altLang="zh-CN" sz="2000" dirty="0"/>
              <a:t>\\ </a:t>
            </a:r>
            <a:r>
              <a:rPr lang="zh-CN" altLang="en-US" sz="2000" dirty="0"/>
              <a:t>可以带可选参数 </a:t>
            </a:r>
            <a:r>
              <a:rPr lang="en-US" altLang="zh-CN" sz="2000" dirty="0"/>
              <a:t>⟨length⟩</a:t>
            </a:r>
            <a:r>
              <a:rPr lang="zh-CN" altLang="en-US" sz="2000" dirty="0"/>
              <a:t>，用于在断行处向下增加垂直间距，而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不带可选参数；二是 </a:t>
            </a:r>
            <a:r>
              <a:rPr lang="en-US" altLang="zh-CN" sz="2000" dirty="0"/>
              <a:t>\\ </a:t>
            </a:r>
            <a:r>
              <a:rPr lang="zh-CN" altLang="en-US" sz="2000" dirty="0"/>
              <a:t>也在表格、公式等地方用于换行，而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只用于文本段落中。带星号的 </a:t>
            </a:r>
            <a:r>
              <a:rPr lang="en-US" altLang="zh-CN" sz="2000" dirty="0"/>
              <a:t>\\ </a:t>
            </a:r>
            <a:r>
              <a:rPr lang="zh-CN" altLang="en-US" sz="2000" dirty="0"/>
              <a:t>表示禁止在断行处分页。</a:t>
            </a:r>
            <a:endParaRPr lang="en-US" alt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注意：使用 </a:t>
            </a:r>
            <a:r>
              <a:rPr lang="en-US" altLang="zh-CN" sz="2000" dirty="0"/>
              <a:t>\\ </a:t>
            </a:r>
            <a:r>
              <a:rPr lang="zh-CN" altLang="en-US" sz="2000" dirty="0"/>
              <a:t>断行命令不会让内容另起一段，而是在原段落中直接开始新的一行。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3487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4E288-6833-BECD-A280-4C8E4B32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EEED5-0B12-0DA3-F7B9-D470D79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B08E95-B01E-73B8-3137-AE90DB51723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断词与分页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7D2F4-D5C1-A219-EE1A-8083EE912065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断词：</a:t>
            </a:r>
            <a:r>
              <a:rPr lang="zh-CN" altLang="en-US" sz="2000" dirty="0"/>
              <a:t>对于</a:t>
            </a:r>
            <a:r>
              <a:rPr lang="zh-CN" altLang="en-US" sz="2000" b="1" dirty="0"/>
              <a:t>绝大多数单词</a:t>
            </a:r>
            <a:r>
              <a:rPr lang="zh-CN" altLang="en-US" sz="2000" dirty="0"/>
              <a:t>，</a:t>
            </a:r>
            <a:r>
              <a:rPr lang="en-US" altLang="zh-CN" sz="2000" dirty="0"/>
              <a:t>LaTeX </a:t>
            </a:r>
            <a:r>
              <a:rPr lang="zh-CN" altLang="en-US" sz="2000" dirty="0"/>
              <a:t>能够找到合适的断词位置，在断开的行尾加上连字符 </a:t>
            </a:r>
            <a:r>
              <a:rPr lang="en-US" altLang="zh-CN" sz="2000" dirty="0"/>
              <a:t>-</a:t>
            </a:r>
            <a:r>
              <a:rPr lang="zh-CN" altLang="en-US" sz="2000" dirty="0"/>
              <a:t>。如果一些单词没能自动断词，我们可以在单词内手动使用 </a:t>
            </a:r>
            <a:r>
              <a:rPr lang="en-US" altLang="zh-CN" sz="2000" dirty="0"/>
              <a:t>\- </a:t>
            </a:r>
            <a:r>
              <a:rPr lang="zh-CN" altLang="en-US" sz="2000" dirty="0"/>
              <a:t>命令指定断词的位置。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分页：</a:t>
            </a:r>
            <a:r>
              <a:rPr lang="zh-CN" altLang="en-US" sz="2000" dirty="0"/>
              <a:t>自然分页</a:t>
            </a:r>
            <a:r>
              <a:rPr lang="en-US" altLang="zh-CN" sz="2000" dirty="0"/>
              <a:t>, </a:t>
            </a:r>
            <a:r>
              <a:rPr lang="zh-CN" altLang="en-US" sz="2000" dirty="0"/>
              <a:t>若需强制分页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可用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newpage</a:t>
            </a:r>
            <a:r>
              <a:rPr lang="en-GB" altLang="zh-CN" sz="2000" dirty="0"/>
              <a:t>, \</a:t>
            </a:r>
            <a:r>
              <a:rPr lang="en-GB" altLang="zh-CN" sz="2000" dirty="0" err="1"/>
              <a:t>clearpage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pagebreak</a:t>
            </a:r>
            <a:endParaRPr lang="en-GB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单栏时前两者等价；双栏时，使用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newpage</a:t>
            </a:r>
            <a:r>
              <a:rPr lang="en-US" altLang="zh-CN" sz="2000" dirty="0"/>
              <a:t> </a:t>
            </a:r>
            <a:r>
              <a:rPr lang="zh-CN" altLang="en-US" sz="2000" dirty="0"/>
              <a:t>会换栏而不换页；</a:t>
            </a:r>
            <a:r>
              <a:rPr lang="en-US" altLang="zh-CN" sz="2000" dirty="0"/>
              <a:t>\</a:t>
            </a:r>
            <a:r>
              <a:rPr lang="en-US" altLang="zh-CN" sz="2000" dirty="0" err="1"/>
              <a:t>clearpage</a:t>
            </a:r>
            <a:r>
              <a:rPr lang="en-US" altLang="zh-CN" sz="2000" dirty="0"/>
              <a:t> </a:t>
            </a:r>
            <a:r>
              <a:rPr lang="zh-CN" altLang="en-US" sz="2000" dirty="0"/>
              <a:t>则能够换页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一般情况下</a:t>
            </a:r>
            <a:r>
              <a:rPr lang="en-US" altLang="zh-CN" sz="2000" dirty="0"/>
              <a:t>, </a:t>
            </a:r>
            <a:r>
              <a:rPr lang="zh-CN" altLang="en-US" sz="2000" dirty="0"/>
              <a:t>不建议使用强制分页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如果要使用强制分页，建议使用前两者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最后一者可带可选参数，表示此处合适</a:t>
            </a:r>
            <a:r>
              <a:rPr lang="en-US" altLang="zh-CN" sz="2000" dirty="0"/>
              <a:t>/</a:t>
            </a:r>
            <a:r>
              <a:rPr lang="zh-CN" altLang="en-US" sz="2000" dirty="0"/>
              <a:t>不合适断行的程度，取值范围为 </a:t>
            </a:r>
            <a:r>
              <a:rPr lang="en-US" altLang="zh-CN" sz="2000" dirty="0"/>
              <a:t>0-4</a:t>
            </a:r>
            <a:r>
              <a:rPr lang="zh-CN" altLang="en-US" sz="2000" dirty="0"/>
              <a:t>，不带可选参数时，默认为 </a:t>
            </a:r>
            <a:r>
              <a:rPr lang="en-US" altLang="zh-CN" sz="2000" dirty="0"/>
              <a:t>4</a:t>
            </a:r>
            <a:r>
              <a:rPr lang="zh-CN" altLang="en-US" sz="2000" dirty="0"/>
              <a:t>。取值为 </a:t>
            </a:r>
            <a:r>
              <a:rPr lang="en-US" altLang="zh-CN" sz="2000" dirty="0"/>
              <a:t>4 </a:t>
            </a:r>
            <a:r>
              <a:rPr lang="zh-CN" altLang="en-US" sz="2000" dirty="0"/>
              <a:t>时，表示必须强制断行；为 </a:t>
            </a:r>
            <a:r>
              <a:rPr lang="en-US" altLang="zh-CN" sz="2000" dirty="0"/>
              <a:t>0-3 </a:t>
            </a:r>
            <a:r>
              <a:rPr lang="zh-CN" altLang="en-US" sz="2000" dirty="0"/>
              <a:t>时，随数值增大，强制断行的倾向增大。也有对应的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nopagebreak</a:t>
            </a:r>
            <a:r>
              <a:rPr lang="en-US" altLang="zh-CN" sz="2000" dirty="0"/>
              <a:t>[0-4]</a:t>
            </a:r>
            <a:r>
              <a:rPr lang="zh-CN" altLang="en-US" sz="2000" dirty="0"/>
              <a:t>，含义相反。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871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E1AC-E7A2-849F-A7DE-BDB03A5B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7EEB3-DD10-D898-CCCA-D01A782C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239828-180B-9366-8400-D93C5FBEE8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A3C2FB-5BB1-84EF-15A1-FE576350E2A8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文本对齐方式（默认为</a:t>
            </a:r>
            <a:r>
              <a:rPr lang="zh-CN" altLang="en-US" sz="2000" b="1" dirty="0"/>
              <a:t>左对齐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flushleft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右对齐：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flushright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\centering </a:t>
            </a:r>
            <a:r>
              <a:rPr lang="zh-CN" altLang="en-US" sz="2000" dirty="0"/>
              <a:t>或使用 </a:t>
            </a:r>
            <a:r>
              <a:rPr lang="en-US" altLang="zh-CN" sz="2000" dirty="0"/>
              <a:t>center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{\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这是一段右对齐文字。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（理解：</a:t>
            </a:r>
            <a:r>
              <a:rPr lang="en-US" altLang="zh-CN" sz="2000" dirty="0"/>
              <a:t>ragged </a:t>
            </a:r>
            <a:r>
              <a:rPr lang="zh-CN" altLang="en-US" sz="2000" dirty="0"/>
              <a:t>就是不对齐，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就是允许右边不对齐）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274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A4E2-9D7F-71B9-A1F5-530AB7C6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316823-7E6A-30A1-A51B-97FA0E56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DA626-65C2-E9D6-05BD-4410EB859D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EF2BF-DBF6-F1E3-9286-F04F4B4B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779"/>
          <a:stretch/>
        </p:blipFill>
        <p:spPr>
          <a:xfrm>
            <a:off x="633483" y="2814176"/>
            <a:ext cx="10800010" cy="3319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E5B750-5DA6-DB27-7106-5710CE1B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26" b="31858"/>
          <a:stretch/>
        </p:blipFill>
        <p:spPr>
          <a:xfrm>
            <a:off x="517003" y="1020962"/>
            <a:ext cx="5762792" cy="1493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28AF21-9FC4-7194-A140-318D0C5F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444"/>
          <a:stretch/>
        </p:blipFill>
        <p:spPr>
          <a:xfrm>
            <a:off x="6326827" y="1342664"/>
            <a:ext cx="5525597" cy="9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ABAB-0557-BB79-DA09-217B18F6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15E20-DF71-FAFD-B4B9-360FBDB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389280-A9A5-29F5-B668-89D80803C1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30CFE-EEAC-239A-D928-A19409A6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91305"/>
            <a:ext cx="6480006" cy="29729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624AC1-DC03-7045-7FA7-ADFA9C8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" y="4123587"/>
            <a:ext cx="5400005" cy="2071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9FF235-80AB-170F-227F-203444C03828}"/>
              </a:ext>
            </a:extLst>
          </p:cNvPr>
          <p:cNvSpPr txBox="1"/>
          <p:nvPr/>
        </p:nvSpPr>
        <p:spPr>
          <a:xfrm>
            <a:off x="8256002" y="2151808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+mj-ea"/>
                <a:ea typeface="+mj-ea"/>
              </a:rPr>
              <a:t>水平间距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BB0B9-42CC-B684-2758-1AF302DF86E8}"/>
              </a:ext>
            </a:extLst>
          </p:cNvPr>
          <p:cNvSpPr txBox="1"/>
          <p:nvPr/>
        </p:nvSpPr>
        <p:spPr>
          <a:xfrm>
            <a:off x="8256002" y="4509001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垂直</a:t>
            </a:r>
            <a:r>
              <a:rPr lang="zh-CN" altLang="en-US" b="0" dirty="0">
                <a:effectLst/>
                <a:latin typeface="+mj-ea"/>
                <a:ea typeface="+mj-ea"/>
              </a:rPr>
              <a:t>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E6F5388-FC39-38A5-81E2-0A410831A6CB}"/>
              </a:ext>
            </a:extLst>
          </p:cNvPr>
          <p:cNvCxnSpPr>
            <a:cxnSpLocks/>
          </p:cNvCxnSpPr>
          <p:nvPr/>
        </p:nvCxnSpPr>
        <p:spPr>
          <a:xfrm>
            <a:off x="589669" y="3977373"/>
            <a:ext cx="109063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9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25E0-A8D0-6F0D-6D88-37DC89CB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7FE7EF6-BDB2-C421-0B81-6BDB3AA3A5FA}"/>
              </a:ext>
            </a:extLst>
          </p:cNvPr>
          <p:cNvSpPr/>
          <p:nvPr/>
        </p:nvSpPr>
        <p:spPr>
          <a:xfrm>
            <a:off x="3372251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69E35BA-A39A-1423-C240-717058A7C7DE}"/>
              </a:ext>
            </a:extLst>
          </p:cNvPr>
          <p:cNvSpPr/>
          <p:nvPr/>
        </p:nvSpPr>
        <p:spPr>
          <a:xfrm>
            <a:off x="3372251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E72E90-C364-AFC8-973D-BE7B15844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6928680-10BD-73FA-B6C6-6C8179B8B7DD}"/>
              </a:ext>
            </a:extLst>
          </p:cNvPr>
          <p:cNvGrpSpPr/>
          <p:nvPr/>
        </p:nvGrpSpPr>
        <p:grpSpPr>
          <a:xfrm>
            <a:off x="3768251" y="2825467"/>
            <a:ext cx="5567751" cy="1008256"/>
            <a:chOff x="4043304" y="2241962"/>
            <a:chExt cx="5090210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F9591BB-5E0D-E45A-18D7-6E5B19D35B94}"/>
                </a:ext>
              </a:extLst>
            </p:cNvPr>
            <p:cNvSpPr txBox="1"/>
            <p:nvPr/>
          </p:nvSpPr>
          <p:spPr>
            <a:xfrm>
              <a:off x="5627304" y="2362240"/>
              <a:ext cx="3506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数学排版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F971AF9-34F6-8EAB-9A34-7754E9CF5579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四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F4CEBDD-F437-AE81-683A-17EF8E4C430D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B0823C9-9382-CB36-1888-FEA287901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45A2-6594-EA63-8A3D-0F8A4BA48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2493F-CC42-A180-CA20-A3B31708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45999-AE2C-A461-C841-2704CE47DB8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E6E1D3-2FA4-CB05-0FA1-41E41D65002D}"/>
              </a:ext>
            </a:extLst>
          </p:cNvPr>
          <p:cNvSpPr txBox="1"/>
          <p:nvPr/>
        </p:nvSpPr>
        <p:spPr>
          <a:xfrm>
            <a:off x="444501" y="869674"/>
            <a:ext cx="11051504" cy="33239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3" action="ppaction://hlinksldjump"/>
              </a:rPr>
              <a:t>数学模式概述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4" action="ppaction://hlinksldjump"/>
              </a:rPr>
              <a:t>行内公式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5" action="ppaction://hlinksldjump"/>
              </a:rPr>
              <a:t>行间公式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6" action="ppaction://hlinksldjump"/>
              </a:rPr>
              <a:t>数学字体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7" action="ppaction://hlinksldjump"/>
              </a:rPr>
              <a:t>数学符号与数学函数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8" action="ppaction://hlinksldjump"/>
              </a:rPr>
              <a:t>上标、下标与导数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9" action="ppaction://hlinksldjump"/>
              </a:rPr>
              <a:t>分式与根式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0" action="ppaction://hlinksldjump"/>
              </a:rPr>
              <a:t>巨算符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1" action="ppaction://hlinksldjump"/>
              </a:rPr>
              <a:t>数学重音符号</a:t>
            </a:r>
            <a:r>
              <a:rPr lang="zh-CN" altLang="en-US" sz="2000" dirty="0"/>
              <a:t>（上加点、上加线等）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2" action="ppaction://hlinksldjump"/>
              </a:rPr>
              <a:t>上下括号与括线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3" action="ppaction://hlinksldjump"/>
              </a:rPr>
              <a:t>箭头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4" action="ppaction://hlinksldjump"/>
              </a:rPr>
              <a:t>定界符</a:t>
            </a:r>
            <a:r>
              <a:rPr lang="zh-CN" altLang="en-US" sz="2000" dirty="0"/>
              <a:t>（大括号等）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5" action="ppaction://hlinksldjump"/>
              </a:rPr>
              <a:t>数组和矩阵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6" action="ppaction://hlinksldjump"/>
              </a:rPr>
              <a:t>定理类环境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8794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4E7FD-EF36-F255-A793-2C75B0F8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3A03A-58F7-1FC3-B81E-29016A28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2BE6A3-559C-F7F3-DC5E-66778C43C8C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数学模式概述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02B3D9-2EE6-D874-104F-878D975BD725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常用数学宏包：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US" altLang="zh-CN" sz="2000" b="1" dirty="0">
                <a:solidFill>
                  <a:srgbClr val="13568D"/>
                </a:solidFill>
              </a:rPr>
              <a:t>{</a:t>
            </a:r>
            <a:r>
              <a:rPr lang="en-US" altLang="zh-CN" sz="2000" b="1" dirty="0" err="1">
                <a:solidFill>
                  <a:srgbClr val="13568D"/>
                </a:solidFill>
              </a:rPr>
              <a:t>amsmath,amssymb,amsfonts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数学模式中的字符</a:t>
            </a:r>
            <a:r>
              <a:rPr lang="zh-CN" altLang="en-US" sz="2000" b="1" dirty="0"/>
              <a:t>都视为数学变量</a:t>
            </a:r>
            <a:r>
              <a:rPr lang="en-US" altLang="zh-CN" sz="2000" dirty="0"/>
              <a:t>, </a:t>
            </a:r>
            <a:r>
              <a:rPr lang="zh-CN" altLang="en-US" sz="2000" b="1" dirty="0"/>
              <a:t>用 </a:t>
            </a:r>
            <a:r>
              <a:rPr lang="en-US" altLang="zh-CN" sz="2000" b="1" dirty="0"/>
              <a:t>italic </a:t>
            </a:r>
            <a:r>
              <a:rPr lang="zh-CN" altLang="en-US" sz="2000" b="1" dirty="0"/>
              <a:t>斜体显示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数学模式中的</a:t>
            </a:r>
            <a:r>
              <a:rPr lang="zh-CN" altLang="en-US" sz="2000" b="1" dirty="0"/>
              <a:t>空格全部被忽略</a:t>
            </a:r>
            <a:r>
              <a:rPr lang="en-US" altLang="zh-CN" sz="2000" dirty="0"/>
              <a:t>, </a:t>
            </a:r>
            <a:r>
              <a:rPr lang="zh-CN" altLang="en-US" sz="2000" dirty="0"/>
              <a:t>系统自动安排公式中各部分间距。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不允许有空行！换行需特殊处理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◦ 在数学模式中插入空白间隔 </a:t>
            </a:r>
            <a:r>
              <a:rPr lang="en-US" altLang="zh-CN" sz="2000" dirty="0"/>
              <a:t>(</a:t>
            </a:r>
            <a:r>
              <a:rPr lang="zh-CN" altLang="en-US" sz="2000" dirty="0"/>
              <a:t>微调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在数学模式中输入普通文本：</a:t>
            </a:r>
            <a:r>
              <a:rPr lang="en-US" altLang="zh-CN" sz="2000" dirty="0"/>
              <a:t> (</a:t>
            </a:r>
            <a:r>
              <a:rPr lang="zh-CN" altLang="en-US" sz="2000" dirty="0"/>
              <a:t>注意，其中</a:t>
            </a:r>
            <a:r>
              <a:rPr lang="zh-CN" altLang="en-US" sz="2000" b="1" dirty="0"/>
              <a:t>超过一个</a:t>
            </a:r>
            <a:r>
              <a:rPr lang="zh-CN" altLang="en-US" sz="2000" dirty="0"/>
              <a:t>的空格会被忽略。</a:t>
            </a:r>
            <a:r>
              <a:rPr lang="zh-CN" altLang="en-US" sz="2000" b="1" dirty="0"/>
              <a:t>切勿滥用！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\</a:t>
            </a:r>
            <a:r>
              <a:rPr lang="en-US" altLang="zh-CN" sz="2000" b="1" dirty="0" err="1"/>
              <a:t>mbox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zh-CN" altLang="en-US" sz="2000" dirty="0"/>
              <a:t>或者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\text{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en-US" altLang="zh-CN" sz="2000" dirty="0"/>
              <a:t>(</a:t>
            </a:r>
            <a:r>
              <a:rPr lang="zh-CN" altLang="en-US" sz="2000" dirty="0"/>
              <a:t>后者需要加载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CCDC-08F0-8D3F-EC92-50878E2F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5" y="3243216"/>
            <a:ext cx="3127708" cy="1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B8748-4849-23C2-41A6-13707CBF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249A7-4657-E280-83CD-54A7ED49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80499-73C4-380F-6658-E24D3F8436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</a:p>
        </p:txBody>
      </p:sp>
      <p:sp>
        <p:nvSpPr>
          <p:cNvPr id="8" name="任意多边形 5">
            <a:extLst>
              <a:ext uri="{FF2B5EF4-FFF2-40B4-BE49-F238E27FC236}">
                <a16:creationId xmlns:a16="http://schemas.microsoft.com/office/drawing/2014/main" id="{B80D1F9D-9CED-368F-F630-599E905519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80744" y="900003"/>
            <a:ext cx="4909421" cy="777580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rgbClr val="004E98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</a:p>
        </p:txBody>
      </p:sp>
      <p:sp>
        <p:nvSpPr>
          <p:cNvPr id="10" name="任意多边形 10">
            <a:extLst>
              <a:ext uri="{FF2B5EF4-FFF2-40B4-BE49-F238E27FC236}">
                <a16:creationId xmlns:a16="http://schemas.microsoft.com/office/drawing/2014/main" id="{94859640-62E7-E662-A087-170A26CED9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01835" y="900003"/>
            <a:ext cx="5031657" cy="77758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预期目标</a:t>
            </a: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05F8865E-832E-586C-30D3-CFBC55CC1A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08972" y="2040173"/>
            <a:ext cx="4463298" cy="77271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r>
              <a:rPr lang="zh-CN" altLang="en-US" dirty="0"/>
              <a:t>会安装</a:t>
            </a:r>
            <a:r>
              <a:rPr lang="en-US" altLang="zh-CN" dirty="0"/>
              <a:t>/</a:t>
            </a:r>
            <a:r>
              <a:rPr lang="zh-CN" altLang="en-US" dirty="0"/>
              <a:t>使用相关软件</a:t>
            </a:r>
            <a:r>
              <a:rPr lang="en-US" altLang="zh-CN" dirty="0"/>
              <a:t>: </a:t>
            </a:r>
            <a:r>
              <a:rPr lang="en-US" altLang="zh-CN" dirty="0" err="1"/>
              <a:t>TeXLive</a:t>
            </a:r>
            <a:r>
              <a:rPr lang="en-US" altLang="zh-CN" dirty="0"/>
              <a:t> / </a:t>
            </a:r>
            <a:r>
              <a:rPr lang="en-US" altLang="zh-CN" dirty="0" err="1"/>
              <a:t>MiKTeX</a:t>
            </a:r>
            <a:r>
              <a:rPr lang="en-US" altLang="zh-CN" dirty="0"/>
              <a:t>, Visual Studio Code </a:t>
            </a:r>
            <a:r>
              <a:rPr lang="zh-CN" altLang="en-US" dirty="0"/>
              <a:t>相关插件</a:t>
            </a:r>
            <a:r>
              <a:rPr lang="en-US" altLang="zh-CN" dirty="0"/>
              <a:t>, Overleaf…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B7EC35-BB27-5E8F-C716-D0EDC49E35F4}"/>
              </a:ext>
            </a:extLst>
          </p:cNvPr>
          <p:cNvSpPr>
            <a:spLocks noChangeAspect="1"/>
          </p:cNvSpPr>
          <p:nvPr/>
        </p:nvSpPr>
        <p:spPr>
          <a:xfrm>
            <a:off x="6412377" y="208509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6413048-E993-1A35-C5D1-37952B354C7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415071" y="3102354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8EF6DC-FC2C-EDDE-692D-24CCB905CD2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12377" y="409157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BF2F85E6-3CD4-6388-5629-5020E505E6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08971" y="2989211"/>
            <a:ext cx="4207252" cy="8457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lvl="0" indent="0" fontAlgn="auto">
              <a:lnSpc>
                <a:spcPct val="110000"/>
              </a:lnSpc>
            </a:pPr>
            <a:r>
              <a:rPr lang="zh-CN" altLang="en-US" dirty="0"/>
              <a:t>会使用标准 </a:t>
            </a:r>
            <a:r>
              <a:rPr lang="en-US" altLang="zh-CN" dirty="0"/>
              <a:t>LaTeX </a:t>
            </a:r>
            <a:r>
              <a:rPr lang="zh-CN" altLang="en-US" dirty="0"/>
              <a:t>指令排版 </a:t>
            </a:r>
            <a:r>
              <a:rPr lang="en-US" altLang="zh-CN" dirty="0"/>
              <a:t>(</a:t>
            </a:r>
            <a:r>
              <a:rPr lang="zh-CN" altLang="en-US" dirty="0"/>
              <a:t>中、英</a:t>
            </a:r>
            <a:r>
              <a:rPr lang="en-US" altLang="zh-CN" dirty="0"/>
              <a:t>) </a:t>
            </a:r>
            <a:r>
              <a:rPr lang="zh-CN" altLang="en-US" dirty="0"/>
              <a:t>论文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231408-7A96-EEC9-F2F1-BEAF15AF546C}"/>
              </a:ext>
            </a:extLst>
          </p:cNvPr>
          <p:cNvSpPr txBox="1"/>
          <p:nvPr/>
        </p:nvSpPr>
        <p:spPr>
          <a:xfrm>
            <a:off x="6908971" y="4138109"/>
            <a:ext cx="446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fontAlgn="auto"/>
            <a:r>
              <a:rPr lang="zh-CN" altLang="en-US" dirty="0"/>
              <a:t>知道如何解决排版中出现的问题。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1646BA98-010C-5097-8C2A-7FD141335CA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80744" y="2063850"/>
            <a:ext cx="4463298" cy="3525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是一种高质量的专业排版系统，具有强大的</a:t>
            </a:r>
            <a:r>
              <a:rPr lang="zh-CN" altLang="en-US" b="1" dirty="0">
                <a:latin typeface="+mj-ea"/>
                <a:ea typeface="+mj-ea"/>
              </a:rPr>
              <a:t>数学公式排版功能</a:t>
            </a:r>
            <a:r>
              <a:rPr lang="zh-CN" altLang="en-US" dirty="0">
                <a:latin typeface="+mj-ea"/>
                <a:ea typeface="+mj-ea"/>
              </a:rPr>
              <a:t>，非常适合生成高印刷质量的科技和数学类文档。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本讲座是关于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使用的入门讲座，主要介绍如何使用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进行学术论文排版，具体内容包括软件的下载安装，基本文档排版，数学公式排版，以及各类模板的使用等。</a:t>
            </a:r>
            <a:endParaRPr lang="zh-CN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954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DA67-81AC-D141-E554-3170FFED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DA5E2-A0F5-ABB6-982B-BB51F9B2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02D64E-F7D0-5232-4069-DFE649D1356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行内公式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45E3F-0B9B-9889-33F1-131B190B4D4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与普通文本</a:t>
            </a:r>
            <a:r>
              <a:rPr lang="zh-CN" altLang="en-US" sz="2000" b="1" dirty="0"/>
              <a:t>混合排版</a:t>
            </a:r>
            <a:r>
              <a:rPr lang="zh-CN" altLang="en-US" sz="2000" dirty="0"/>
              <a:t>，用两个美元符号</a:t>
            </a:r>
            <a:r>
              <a:rPr lang="en-US" altLang="zh-CN" sz="2000" dirty="0"/>
              <a:t>($) </a:t>
            </a:r>
            <a:r>
              <a:rPr lang="zh-CN" altLang="en-US" sz="2000" dirty="0"/>
              <a:t>套在外面以示分隔。→ </a:t>
            </a:r>
            <a:r>
              <a:rPr lang="zh-CN" altLang="en-US" sz="2000" b="1" dirty="0">
                <a:solidFill>
                  <a:schemeClr val="accent1"/>
                </a:solidFill>
              </a:rPr>
              <a:t>推荐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也有的人用 </a:t>
            </a:r>
            <a:r>
              <a:rPr lang="en-GB" altLang="zh-CN" sz="2000" dirty="0"/>
              <a:t>\begin{math} · · · \end{math} </a:t>
            </a:r>
            <a:r>
              <a:rPr lang="zh-CN" altLang="en-US" sz="2000" dirty="0"/>
              <a:t>和 </a:t>
            </a:r>
            <a:r>
              <a:rPr lang="en-GB" altLang="zh-CN" sz="2000" dirty="0"/>
              <a:t>\( · · · \)</a:t>
            </a:r>
            <a:r>
              <a:rPr lang="zh-CN" altLang="en-US" sz="2000" dirty="0"/>
              <a:t>，看得懂就行。</a:t>
            </a:r>
            <a:r>
              <a:rPr lang="zh-CN" altLang="en-US" sz="2000" b="1" dirty="0">
                <a:solidFill>
                  <a:schemeClr val="accent1"/>
                </a:solidFill>
              </a:rPr>
              <a:t>详见示例文档。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7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7B77-3E21-794E-7B66-6178536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7520E-38F5-1323-BCA8-DB0E95C6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F0B3E-BBFD-A4DD-70C7-890D6C3B3FB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行间公式之单行公式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5A4A4-48AE-8A2B-A2D6-6290D7E0C47F}"/>
              </a:ext>
            </a:extLst>
          </p:cNvPr>
          <p:cNvSpPr txBox="1"/>
          <p:nvPr/>
        </p:nvSpPr>
        <p:spPr>
          <a:xfrm>
            <a:off x="444501" y="869674"/>
            <a:ext cx="11051504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包括 </a:t>
            </a:r>
            <a:r>
              <a:rPr lang="zh-CN" altLang="en-US" sz="2000" b="1" dirty="0">
                <a:solidFill>
                  <a:srgbClr val="13568D"/>
                </a:solidFill>
              </a:rPr>
              <a:t>单行公式 </a:t>
            </a:r>
            <a:r>
              <a:rPr lang="zh-CN" altLang="en-US" sz="2000" dirty="0"/>
              <a:t>和</a:t>
            </a:r>
            <a:r>
              <a:rPr lang="zh-CN" altLang="en-US" sz="2000" b="1" dirty="0"/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单行公式：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</a:t>
            </a:r>
            <a:r>
              <a:rPr lang="en-US" altLang="zh-CN" sz="2000" dirty="0"/>
              <a:t> </a:t>
            </a:r>
            <a:r>
              <a:rPr lang="zh-CN" altLang="en-US" sz="2000" dirty="0"/>
              <a:t>一般采用 </a:t>
            </a:r>
            <a:r>
              <a:rPr lang="en-US" altLang="zh-CN" sz="2000" dirty="0"/>
              <a:t>\[ · · · \] </a:t>
            </a:r>
            <a:r>
              <a:rPr lang="zh-CN" altLang="en-US" sz="2000" dirty="0"/>
              <a:t>形式或 </a:t>
            </a:r>
            <a:r>
              <a:rPr lang="en-GB" altLang="zh-CN" sz="2000" dirty="0"/>
              <a:t>\begin{equation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· · · \end{equation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</a:t>
            </a:r>
            <a:r>
              <a:rPr lang="zh-CN" altLang="en-US" sz="2000" dirty="0"/>
              <a:t>形式（不带编号）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</a:t>
            </a:r>
            <a:r>
              <a:rPr lang="en-GB" altLang="zh-CN" sz="2000" dirty="0"/>
              <a:t>\begin{equation} · · · \end{equation} </a:t>
            </a:r>
            <a:r>
              <a:rPr lang="zh-CN" altLang="en-US" sz="2000" dirty="0"/>
              <a:t>形式（带自动编号）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手动编号：使用</a:t>
            </a:r>
            <a:r>
              <a:rPr lang="en-US" altLang="zh-CN" sz="2000" dirty="0"/>
              <a:t>$$ · · · $$</a:t>
            </a:r>
            <a:r>
              <a:rPr lang="zh-CN" altLang="en-US" sz="2000" dirty="0"/>
              <a:t>包围公式，再用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eqno</a:t>
            </a:r>
            <a:r>
              <a:rPr lang="en-US" altLang="zh-CN" sz="2000" dirty="0"/>
              <a:t> </a:t>
            </a:r>
            <a:r>
              <a:rPr lang="zh-CN" altLang="en-US" sz="2000" dirty="0"/>
              <a:t>后面加上你想要的编号（</a:t>
            </a:r>
            <a:r>
              <a:rPr lang="zh-CN" altLang="en-US" sz="2000" b="1" dirty="0"/>
              <a:t>无法引用，较少使用</a:t>
            </a:r>
            <a:r>
              <a:rPr lang="zh-CN" altLang="en-US" sz="20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如何引用公式？</a:t>
            </a:r>
            <a:r>
              <a:rPr lang="zh-CN" altLang="en-US" sz="2000" b="1" dirty="0">
                <a:solidFill>
                  <a:srgbClr val="13568D"/>
                </a:solidFill>
              </a:rPr>
              <a:t>先标记</a:t>
            </a:r>
            <a:r>
              <a:rPr lang="en-US" altLang="zh-CN" sz="2000" b="1" dirty="0">
                <a:solidFill>
                  <a:srgbClr val="13568D"/>
                </a:solidFill>
              </a:rPr>
              <a:t>, </a:t>
            </a:r>
            <a:r>
              <a:rPr lang="zh-CN" altLang="en-US" sz="2000" b="1" dirty="0">
                <a:solidFill>
                  <a:srgbClr val="13568D"/>
                </a:solidFill>
              </a:rPr>
              <a:t>后引用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标记：</a:t>
            </a:r>
            <a:r>
              <a:rPr lang="en-US" altLang="zh-CN" sz="2000" dirty="0"/>
              <a:t>\label{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→ </a:t>
            </a:r>
            <a:r>
              <a:rPr lang="zh-CN" altLang="en-US" sz="2000" dirty="0"/>
              <a:t>公式标记必须是</a:t>
            </a:r>
            <a:r>
              <a:rPr lang="zh-CN" altLang="en-US" sz="2000" b="1" dirty="0"/>
              <a:t>唯一的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引用：</a:t>
            </a:r>
            <a:r>
              <a:rPr lang="en-US" altLang="zh-CN" sz="2000" dirty="0"/>
              <a:t>\ref{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不带括号的编号</a:t>
            </a:r>
            <a:r>
              <a:rPr lang="en-US" altLang="zh-CN" sz="2000" dirty="0"/>
              <a:t>), </a:t>
            </a:r>
            <a:r>
              <a:rPr lang="zh-CN" altLang="en-US" sz="2000" dirty="0"/>
              <a:t>或</a:t>
            </a:r>
            <a:r>
              <a:rPr lang="en-US" altLang="zh-CN" sz="2000" dirty="0"/>
              <a:t> \</a:t>
            </a:r>
            <a:r>
              <a:rPr lang="en-US" altLang="zh-CN" sz="2000" dirty="0" err="1"/>
              <a:t>eqref</a:t>
            </a:r>
            <a:r>
              <a:rPr lang="en-US" altLang="zh-CN" sz="2000" dirty="0"/>
              <a:t>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带括号的编号，需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\boxed{</a:t>
            </a:r>
            <a:r>
              <a:rPr lang="zh-CN" altLang="en-US" sz="2000" dirty="0"/>
              <a:t>公式</a:t>
            </a:r>
            <a:r>
              <a:rPr lang="en-US" altLang="zh-CN" sz="2000" dirty="0"/>
              <a:t>} → </a:t>
            </a:r>
            <a:r>
              <a:rPr lang="zh-CN" altLang="en-US" sz="2000" dirty="0"/>
              <a:t>给数学公式加框</a:t>
            </a:r>
          </a:p>
        </p:txBody>
      </p:sp>
    </p:spTree>
    <p:extLst>
      <p:ext uri="{BB962C8B-B14F-4D97-AF65-F5344CB8AC3E}">
        <p14:creationId xmlns:p14="http://schemas.microsoft.com/office/powerpoint/2010/main" val="400309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D9984-1F82-0D86-6FD8-B667480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12923-AB38-851E-18A5-F72CEB4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32726-D467-DD00-0580-9829F807A1A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行间公式之单行公式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D80F5-94F5-68FB-4352-58E40394C048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单行公式太长的处理方法：使用 </a:t>
            </a:r>
            <a:r>
              <a:rPr lang="en-US" altLang="zh-CN" sz="2000" b="1" dirty="0"/>
              <a:t>split </a:t>
            </a:r>
            <a:r>
              <a:rPr lang="zh-CN" altLang="en-US" sz="2000" b="1" dirty="0"/>
              <a:t>环境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split </a:t>
            </a:r>
            <a:r>
              <a:rPr lang="zh-CN" altLang="en-US" sz="2000" dirty="0"/>
              <a:t>环境需套在 </a:t>
            </a:r>
            <a:r>
              <a:rPr lang="en-GB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GB" altLang="zh-CN" sz="2000" dirty="0"/>
              <a:t>equation* </a:t>
            </a:r>
            <a:r>
              <a:rPr lang="zh-CN" altLang="en-US" sz="2000" dirty="0"/>
              <a:t>环境里面使用</a:t>
            </a:r>
            <a:r>
              <a:rPr lang="en-US" altLang="zh-CN" sz="2000" dirty="0"/>
              <a:t>, </a:t>
            </a:r>
            <a:r>
              <a:rPr lang="zh-CN" altLang="en-US" sz="2000" dirty="0"/>
              <a:t>其中每行公式至多可分为</a:t>
            </a:r>
            <a:r>
              <a:rPr lang="zh-CN" altLang="en-US" sz="2000" b="1" dirty="0"/>
              <a:t>两列</a:t>
            </a:r>
            <a:r>
              <a:rPr lang="en-US" altLang="zh-CN" sz="2000" dirty="0"/>
              <a:t>, </a:t>
            </a:r>
            <a:r>
              <a:rPr lang="zh-CN" altLang="en-US" sz="2000" dirty="0"/>
              <a:t>第一列右对齐</a:t>
            </a:r>
            <a:r>
              <a:rPr lang="en-US" altLang="zh-CN" sz="2000" dirty="0"/>
              <a:t>, </a:t>
            </a:r>
            <a:r>
              <a:rPr lang="zh-CN" altLang="en-US" sz="2000" dirty="0"/>
              <a:t>第二列左对齐，有时也可作为 </a:t>
            </a:r>
            <a:r>
              <a:rPr lang="en-US" altLang="zh-CN" sz="2000" dirty="0"/>
              <a:t>aligned </a:t>
            </a:r>
            <a:r>
              <a:rPr lang="zh-CN" altLang="en-US" sz="2000" dirty="0"/>
              <a:t>环境的替代（后文讲到）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4D0D4-B312-354A-A76C-95BFECAD36B5}"/>
              </a:ext>
            </a:extLst>
          </p:cNvPr>
          <p:cNvSpPr txBox="1"/>
          <p:nvPr/>
        </p:nvSpPr>
        <p:spPr>
          <a:xfrm>
            <a:off x="444501" y="2292115"/>
            <a:ext cx="4924228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行内公式与行间公式的对比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局促的公式 </a:t>
            </a:r>
            <a:r>
              <a:rPr lang="en-US" altLang="zh-CN" sz="2000" b="1" dirty="0"/>
              <a:t>+ </a:t>
            </a:r>
            <a:r>
              <a:rPr lang="zh-CN" altLang="en-US" sz="2000" b="1" dirty="0"/>
              <a:t>局促的语句 ⇒ 局促的节奏 ⇒ 难受的阅读体验</a:t>
            </a:r>
            <a:r>
              <a:rPr lang="en-US" altLang="zh-CN" sz="2000" b="1" dirty="0"/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别吝于使用行间公式</a:t>
            </a:r>
            <a:r>
              <a:rPr lang="en-US" altLang="zh-CN" sz="2000" b="1" dirty="0"/>
              <a:t>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0252B-DAF1-5F5D-7B1F-CE489FEA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44" y="2318085"/>
            <a:ext cx="4934763" cy="3296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F8B661-4320-059A-E01C-7AABD4E4A50D}"/>
              </a:ext>
            </a:extLst>
          </p:cNvPr>
          <p:cNvSpPr txBox="1"/>
          <p:nvPr/>
        </p:nvSpPr>
        <p:spPr>
          <a:xfrm>
            <a:off x="7456003" y="5640942"/>
            <a:ext cx="14327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反面教材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2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2751-3E73-F701-68B7-69CE40E5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0AE86-DD01-6B42-2E1C-A8F4D743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60D4A-3551-CB5C-0BF8-84DE829EC07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CA3139-1479-8E1F-6542-442D16EE00FF}"/>
              </a:ext>
            </a:extLst>
          </p:cNvPr>
          <p:cNvSpPr txBox="1"/>
          <p:nvPr/>
        </p:nvSpPr>
        <p:spPr>
          <a:xfrm>
            <a:off x="444501" y="869674"/>
            <a:ext cx="11051504" cy="557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多行公式（</a:t>
            </a:r>
            <a:r>
              <a:rPr lang="en-US" altLang="zh-CN" sz="2000" b="1" dirty="0">
                <a:solidFill>
                  <a:srgbClr val="13568D"/>
                </a:solidFill>
              </a:rPr>
              <a:t>1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 </a:t>
            </a:r>
            <a:r>
              <a:rPr lang="zh-CN" altLang="en-US" sz="2000" dirty="0"/>
              <a:t>和 </a:t>
            </a:r>
            <a:r>
              <a:rPr lang="en-GB" altLang="zh-CN" sz="2000" dirty="0"/>
              <a:t>align* (</a:t>
            </a:r>
            <a:r>
              <a:rPr lang="zh-CN" altLang="en-US" sz="2000" dirty="0"/>
              <a:t>需 </a:t>
            </a: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</a:t>
            </a:r>
            <a:r>
              <a:rPr lang="en-GB" altLang="zh-CN" dirty="0"/>
              <a:t>begin{align}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)^2 &amp; = a^2 + 2ab + b^2, \\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)^3 &amp; = a^3 + 3a^2b + 3ab^2 + b^3.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\end{align}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每行可排多列 </a:t>
            </a:r>
            <a:r>
              <a:rPr lang="en-US" altLang="zh-CN" sz="2000" dirty="0"/>
              <a:t>(</a:t>
            </a:r>
            <a:r>
              <a:rPr lang="zh-CN" altLang="en-US" sz="2000" dirty="0"/>
              <a:t>一般两列</a:t>
            </a:r>
            <a:r>
              <a:rPr lang="en-US" altLang="zh-CN" sz="2000" dirty="0"/>
              <a:t>), </a:t>
            </a:r>
            <a:r>
              <a:rPr lang="zh-CN" altLang="en-US" sz="2000" dirty="0"/>
              <a:t>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  <a:r>
              <a:rPr lang="en-US" altLang="zh-CN" sz="2000" dirty="0"/>
              <a:t>(</a:t>
            </a:r>
            <a:r>
              <a:rPr lang="zh-CN" altLang="en-US" sz="2000" dirty="0"/>
              <a:t>分隔符一般放在等号</a:t>
            </a:r>
            <a:r>
              <a:rPr lang="zh-CN" altLang="en-US" sz="2000" b="1" dirty="0"/>
              <a:t>左边</a:t>
            </a:r>
            <a:r>
              <a:rPr lang="en-US" altLang="zh-CN" sz="2000" dirty="0"/>
              <a:t>), </a:t>
            </a:r>
            <a:r>
              <a:rPr lang="zh-CN" altLang="en-US" sz="2000" dirty="0"/>
              <a:t>对齐方式</a:t>
            </a:r>
            <a:r>
              <a:rPr lang="en-US" altLang="zh-CN" sz="2000" dirty="0"/>
              <a:t>: </a:t>
            </a:r>
            <a:r>
              <a:rPr lang="zh-CN" altLang="en-US" sz="2000" b="1" dirty="0"/>
              <a:t>奇右偶左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en-GB" altLang="zh-CN" sz="2000" dirty="0"/>
              <a:t>align → </a:t>
            </a:r>
            <a:r>
              <a:rPr lang="zh-CN" altLang="en-US" sz="2000" b="1" dirty="0"/>
              <a:t>每行自动编号</a:t>
            </a:r>
            <a:r>
              <a:rPr lang="en-US" altLang="zh-CN" sz="2000" dirty="0"/>
              <a:t>, </a:t>
            </a:r>
            <a:r>
              <a:rPr lang="zh-CN" altLang="en-US" sz="2000" dirty="0"/>
              <a:t>若其中某行公式无需编号</a:t>
            </a:r>
            <a:r>
              <a:rPr lang="en-US" altLang="zh-CN" sz="2000" dirty="0"/>
              <a:t>, </a:t>
            </a:r>
            <a:r>
              <a:rPr lang="zh-CN" altLang="en-US" sz="2000" dirty="0"/>
              <a:t>在后面加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notag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nonumber</a:t>
            </a:r>
            <a:r>
              <a:rPr lang="en-US" altLang="zh-CN" sz="2000" dirty="0"/>
              <a:t>;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  align* → </a:t>
            </a:r>
            <a:r>
              <a:rPr lang="zh-CN" altLang="en-US" sz="2000" b="1" dirty="0"/>
              <a:t>不编号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多行公式是一个整体</a:t>
            </a:r>
            <a:r>
              <a:rPr lang="en-US" altLang="zh-CN" sz="2000" dirty="0"/>
              <a:t>, </a:t>
            </a:r>
            <a:r>
              <a:rPr lang="zh-CN" altLang="en-US" sz="2000" dirty="0"/>
              <a:t>若行数很多</a:t>
            </a:r>
            <a:r>
              <a:rPr lang="en-US" altLang="zh-CN" sz="2000" dirty="0"/>
              <a:t>, </a:t>
            </a:r>
            <a:r>
              <a:rPr lang="zh-CN" altLang="en-US" sz="2000" dirty="0"/>
              <a:t>会影响分页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可能造成大片空白</a:t>
            </a:r>
            <a:r>
              <a:rPr lang="en-US" altLang="zh-CN" sz="2000" dirty="0"/>
              <a:t>, </a:t>
            </a:r>
            <a:r>
              <a:rPr lang="zh-CN" altLang="en-US" sz="2000" dirty="0"/>
              <a:t>在导言区使用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allowdisplaybreaks</a:t>
            </a:r>
            <a:r>
              <a:rPr lang="en-GB" altLang="zh-CN" sz="2000" dirty="0"/>
              <a:t>[n]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可以建议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在多行公式中实现自动分页</a:t>
            </a:r>
            <a:r>
              <a:rPr lang="en-US" altLang="zh-CN" sz="2000" dirty="0"/>
              <a:t>, </a:t>
            </a:r>
            <a:r>
              <a:rPr lang="zh-CN" altLang="en-US" sz="2000" dirty="0"/>
              <a:t>其中 </a:t>
            </a:r>
            <a:r>
              <a:rPr lang="en-GB" altLang="zh-CN" sz="2000" dirty="0"/>
              <a:t>n </a:t>
            </a:r>
            <a:r>
              <a:rPr lang="zh-CN" altLang="en-US" sz="2000" dirty="0"/>
              <a:t>的取值可以是 </a:t>
            </a:r>
            <a:r>
              <a:rPr lang="en-US" altLang="zh-CN" sz="2000" dirty="0"/>
              <a:t>0,1,2,3,4, </a:t>
            </a:r>
            <a:r>
              <a:rPr lang="zh-CN" altLang="en-US" sz="2000" dirty="0"/>
              <a:t>代表建议力度</a:t>
            </a:r>
            <a:endParaRPr lang="en-US" altLang="zh-CN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CEC7BDF-C8CF-9793-74F6-9EF6C84FB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2161"/>
              </p:ext>
            </p:extLst>
          </p:nvPr>
        </p:nvGraphicFramePr>
        <p:xfrm>
          <a:off x="6226327" y="1665014"/>
          <a:ext cx="4680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6133610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888384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)^2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a^2 + 2ab + b^2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15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)^3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a^3 + 3a^2b + 3ab^2 + b^3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2645799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7EA2090-3035-4133-7765-3BB663CB94BE}"/>
              </a:ext>
            </a:extLst>
          </p:cNvPr>
          <p:cNvSpPr txBox="1"/>
          <p:nvPr/>
        </p:nvSpPr>
        <p:spPr>
          <a:xfrm>
            <a:off x="7379379" y="2452507"/>
            <a:ext cx="192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&amp; </a:t>
            </a:r>
            <a:r>
              <a:rPr lang="zh-CN" altLang="en-US" dirty="0"/>
              <a:t>充当的角色就是表格竖线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C1371-1806-4C6A-098F-4669E1D5991C}"/>
              </a:ext>
            </a:extLst>
          </p:cNvPr>
          <p:cNvSpPr txBox="1"/>
          <p:nvPr/>
        </p:nvSpPr>
        <p:spPr>
          <a:xfrm>
            <a:off x="8298657" y="986052"/>
            <a:ext cx="192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trike="sngStrike" dirty="0" err="1"/>
              <a:t>eqnarray</a:t>
            </a:r>
            <a:endParaRPr lang="zh-CN" altLang="en-US" strike="sngStrike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B71153-68BC-0807-93D3-F55487AB0A9A}"/>
              </a:ext>
            </a:extLst>
          </p:cNvPr>
          <p:cNvSpPr txBox="1"/>
          <p:nvPr/>
        </p:nvSpPr>
        <p:spPr>
          <a:xfrm>
            <a:off x="5015999" y="1827811"/>
            <a:ext cx="62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&lt;=&gt;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CB80-E2B8-C24A-24E4-FBA31A58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E4E5B-5A72-D640-1142-67E0657D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3CF79-AC85-6BE1-F09A-9B680C81F3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F86BC5-EC01-C55A-B5D8-2C4817DAFFF0}"/>
              </a:ext>
            </a:extLst>
          </p:cNvPr>
          <p:cNvSpPr txBox="1"/>
          <p:nvPr/>
        </p:nvSpPr>
        <p:spPr>
          <a:xfrm>
            <a:off x="444501" y="869674"/>
            <a:ext cx="11051504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endParaRPr lang="en-US" altLang="zh-CN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2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US" altLang="zh-CN" sz="2000" dirty="0"/>
              <a:t>gather</a:t>
            </a:r>
            <a:r>
              <a:rPr lang="zh-CN" altLang="en-US" sz="2000" dirty="0"/>
              <a:t>：只需罗列数个公式，</a:t>
            </a:r>
            <a:r>
              <a:rPr lang="zh-CN" altLang="en-US" sz="2000" b="1" dirty="0"/>
              <a:t>不需要对齐时</a:t>
            </a:r>
            <a:r>
              <a:rPr lang="zh-CN" altLang="en-US" sz="2000" dirty="0"/>
              <a:t>，</a:t>
            </a:r>
            <a:r>
              <a:rPr lang="en-US" altLang="zh-CN" sz="2000" dirty="0"/>
              <a:t>gather</a:t>
            </a:r>
            <a:r>
              <a:rPr lang="zh-CN" altLang="en-US" sz="2000" dirty="0"/>
              <a:t>就很好用。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3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zh-CN" altLang="en-US" sz="2000" dirty="0"/>
              <a:t>子方程组：</a:t>
            </a:r>
            <a:r>
              <a:rPr lang="en-GB" altLang="zh-CN" sz="2000" dirty="0" err="1"/>
              <a:t>subequations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GB" altLang="zh-CN" sz="2000" dirty="0"/>
              <a:t>align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外面</a:t>
            </a:r>
            <a:r>
              <a:rPr lang="zh-CN" altLang="en-US" sz="2000" dirty="0"/>
              <a:t>使用，其中每行公式都</a:t>
            </a:r>
            <a:r>
              <a:rPr lang="zh-CN" altLang="en-US" sz="2000" b="1" dirty="0"/>
              <a:t>可以单独引用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</a:t>
            </a:r>
            <a:r>
              <a:rPr lang="zh-CN" altLang="en-US" sz="2000" b="1" dirty="0"/>
              <a:t>编号形式和之前的不同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4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</a:t>
            </a:r>
            <a:r>
              <a:rPr lang="en-US" altLang="zh-CN" sz="2000" dirty="0"/>
              <a:t>ed</a:t>
            </a:r>
            <a:r>
              <a:rPr lang="zh-CN" altLang="en-US" sz="2000" dirty="0"/>
              <a:t>、</a:t>
            </a:r>
            <a:r>
              <a:rPr lang="en-US" altLang="zh-CN" sz="2000" dirty="0"/>
              <a:t>gathered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US" altLang="zh-CN" sz="2000" dirty="0"/>
              <a:t>equation*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里面</a:t>
            </a:r>
            <a:r>
              <a:rPr lang="zh-CN" altLang="en-US" sz="2000" dirty="0"/>
              <a:t>使用，功能分别和 </a:t>
            </a:r>
            <a:r>
              <a:rPr lang="en-US" altLang="zh-CN" sz="2000" dirty="0"/>
              <a:t>align</a:t>
            </a:r>
            <a:r>
              <a:rPr lang="zh-CN" altLang="en-US" sz="2000" dirty="0"/>
              <a:t>、</a:t>
            </a:r>
            <a:r>
              <a:rPr lang="en-US" altLang="zh-CN" sz="2000" dirty="0"/>
              <a:t>gather </a:t>
            </a:r>
            <a:r>
              <a:rPr lang="zh-CN" altLang="en-US" sz="2000" dirty="0"/>
              <a:t>相同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其中</a:t>
            </a:r>
            <a:r>
              <a:rPr lang="zh-CN" altLang="en-US" sz="2000" b="1" dirty="0"/>
              <a:t>不能使用 </a:t>
            </a:r>
            <a:r>
              <a:rPr lang="en-US" altLang="zh-CN" sz="2000" b="1" dirty="0"/>
              <a:t>\label</a:t>
            </a:r>
            <a:r>
              <a:rPr lang="zh-CN" altLang="en-US" sz="2000" b="1" dirty="0"/>
              <a:t>，也不会编号，</a:t>
            </a:r>
            <a:r>
              <a:rPr lang="zh-CN" altLang="en-US" sz="2000" dirty="0"/>
              <a:t>但是可以在套在外面的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环境里使用 </a:t>
            </a:r>
            <a:r>
              <a:rPr lang="en-US" altLang="zh-CN" sz="2000" dirty="0"/>
              <a:t>\label</a:t>
            </a:r>
            <a:r>
              <a:rPr lang="zh-CN" altLang="en-US" sz="2000" dirty="0"/>
              <a:t>，故只能</a:t>
            </a:r>
            <a:r>
              <a:rPr lang="zh-CN" altLang="en-US" sz="2000" b="1" dirty="0"/>
              <a:t>共用编号、整体引用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687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3E3D-CED5-7441-C534-22019B59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FEE18-0A8D-E747-E63C-66150FE9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F6C17-FD02-D5A3-1FF8-471BF39026D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数学字体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61898F-248B-C38A-2C05-C4841D778B14}"/>
              </a:ext>
            </a:extLst>
          </p:cNvPr>
          <p:cNvSpPr txBox="1"/>
          <p:nvPr/>
        </p:nvSpPr>
        <p:spPr>
          <a:xfrm>
            <a:off x="444500" y="869674"/>
            <a:ext cx="5651499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常用数学字体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mathrm</a:t>
            </a:r>
            <a:r>
              <a:rPr lang="zh-CN" altLang="en-US" sz="2000" dirty="0"/>
              <a:t>（正体，</a:t>
            </a:r>
            <a:r>
              <a:rPr lang="en-US" altLang="zh-CN" sz="2000" dirty="0"/>
              <a:t>rm = roman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mathit</a:t>
            </a:r>
            <a:r>
              <a:rPr lang="zh-CN" altLang="en-US" sz="2000" dirty="0"/>
              <a:t>（斜体，</a:t>
            </a:r>
            <a:r>
              <a:rPr lang="en-US" altLang="zh-CN" sz="2000" dirty="0"/>
              <a:t>it = italics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mathtt</a:t>
            </a:r>
            <a:r>
              <a:rPr lang="zh-CN" altLang="en-US" sz="2000" dirty="0"/>
              <a:t>（打字机体）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mathsf</a:t>
            </a:r>
            <a:r>
              <a:rPr lang="zh-CN" altLang="en-US" sz="2000" dirty="0"/>
              <a:t>（等宽字体）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mathbf</a:t>
            </a:r>
            <a:r>
              <a:rPr lang="zh-CN" altLang="en-US" sz="2000" dirty="0"/>
              <a:t>（粗体，</a:t>
            </a:r>
            <a:r>
              <a:rPr lang="en-US" altLang="zh-CN" sz="2000" dirty="0"/>
              <a:t>bf = boldface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mathcal</a:t>
            </a:r>
            <a:r>
              <a:rPr lang="zh-CN" altLang="en-US" sz="2000" dirty="0"/>
              <a:t>（花体，</a:t>
            </a:r>
            <a:r>
              <a:rPr lang="en-US" altLang="zh-CN" sz="2000" dirty="0" err="1"/>
              <a:t>cal</a:t>
            </a:r>
            <a:r>
              <a:rPr lang="en-US" altLang="zh-CN" sz="2000" dirty="0"/>
              <a:t> = calligraphy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mathbb</a:t>
            </a:r>
            <a:r>
              <a:rPr lang="zh-CN" altLang="en-US" sz="2000" dirty="0"/>
              <a:t>（黑板粗体，</a:t>
            </a:r>
            <a:r>
              <a:rPr lang="en-US" altLang="zh-CN" sz="2000" dirty="0"/>
              <a:t>bb = blackboard  bold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mathscr</a:t>
            </a:r>
            <a:r>
              <a:rPr lang="zh-CN" altLang="en-US" sz="2000" dirty="0"/>
              <a:t>（另一种花体，需要 </a:t>
            </a:r>
            <a:r>
              <a:rPr lang="en-US" altLang="zh-CN" sz="2000" dirty="0" err="1"/>
              <a:t>mathrsfs</a:t>
            </a:r>
            <a:r>
              <a:rPr lang="en-US" altLang="zh-CN" sz="2000" dirty="0"/>
              <a:t> </a:t>
            </a:r>
            <a:r>
              <a:rPr lang="zh-CN" altLang="en-US" sz="2000" dirty="0"/>
              <a:t>宏包）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加载 </a:t>
            </a:r>
            <a:r>
              <a:rPr lang="en-US" altLang="zh-CN" sz="2000" dirty="0"/>
              <a:t>bm </a:t>
            </a:r>
            <a:r>
              <a:rPr lang="zh-CN" altLang="en-US" sz="2000" dirty="0"/>
              <a:t>宏包可以实现整体加粗</a:t>
            </a:r>
            <a:endParaRPr lang="en-GB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82495B-2E3C-9098-C46B-E79A6CD3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903"/>
            <a:ext cx="5734684" cy="3522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B8940-9A4A-EEEC-B7BB-8658824AC171}"/>
              </a:ext>
            </a:extLst>
          </p:cNvPr>
          <p:cNvSpPr txBox="1"/>
          <p:nvPr/>
        </p:nvSpPr>
        <p:spPr>
          <a:xfrm>
            <a:off x="444500" y="57330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更多数学字体可以通过加载相关宏包实现</a:t>
            </a:r>
          </a:p>
        </p:txBody>
      </p:sp>
    </p:spTree>
    <p:extLst>
      <p:ext uri="{BB962C8B-B14F-4D97-AF65-F5344CB8AC3E}">
        <p14:creationId xmlns:p14="http://schemas.microsoft.com/office/powerpoint/2010/main" val="5015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7A75-4024-45BD-32E1-20FAC7B6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A7B488-0263-D364-3F6C-38C4E4C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54967-1C52-ABD9-474B-5596C1944CA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2DC3C3-F895-F9A3-7950-F6881EABFF45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0735F-08CF-9DA5-E143-CA261CA1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1518783"/>
            <a:ext cx="6480006" cy="21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ECC5-FDB1-1013-E131-166C8DD5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7A54E-9C69-778F-3946-89DC9F64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89CD62-AB49-B8C5-3B7A-7918E7C0B21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A45634-8FC0-793F-79B9-39E106FB38C9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可直接输入的数学运算符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+ − ∗ / = &lt; &gt; ( ) [ ] | ′ ! :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希腊字母：斜杠 </a:t>
            </a:r>
            <a:r>
              <a:rPr lang="en-US" altLang="zh-CN" sz="2000" b="1" dirty="0"/>
              <a:t>\ </a:t>
            </a:r>
            <a:r>
              <a:rPr lang="zh-CN" altLang="en-US" sz="2000" b="1" dirty="0"/>
              <a:t>加上其英文名称。大写希腊字母，只需英文名称首字母大写。比如</a:t>
            </a:r>
            <a:r>
              <a:rPr lang="en-US" altLang="zh-CN" sz="2000" b="1" dirty="0"/>
              <a:t>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81CC79-28BE-037D-24D6-D871DF22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2243880"/>
            <a:ext cx="5265876" cy="3878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51B21F-AF54-AC30-774A-0DA7F9ED876E}"/>
              </a:ext>
            </a:extLst>
          </p:cNvPr>
          <p:cNvSpPr txBox="1"/>
          <p:nvPr/>
        </p:nvSpPr>
        <p:spPr>
          <a:xfrm>
            <a:off x="7627800" y="2905490"/>
            <a:ext cx="3805693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sz="1800" dirty="0"/>
              <a:t>表 </a:t>
            </a:r>
            <a:r>
              <a:rPr lang="en-US" altLang="zh-CN" sz="1800" dirty="0"/>
              <a:t>4.5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注意：</a:t>
            </a:r>
            <a:r>
              <a:rPr lang="en-GB" altLang="zh-CN" dirty="0"/>
              <a:t>\Alpha</a:t>
            </a:r>
            <a:r>
              <a:rPr lang="zh-CN" altLang="en-GB" dirty="0"/>
              <a:t>，</a:t>
            </a:r>
            <a:r>
              <a:rPr lang="en-GB" altLang="zh-CN" dirty="0"/>
              <a:t>\Beta </a:t>
            </a:r>
            <a:r>
              <a:rPr lang="zh-CN" altLang="en-US" dirty="0"/>
              <a:t>等希腊字母符号</a:t>
            </a:r>
            <a:r>
              <a:rPr lang="zh-CN" altLang="en-US" b="1" dirty="0"/>
              <a:t>不存在</a:t>
            </a:r>
            <a:r>
              <a:rPr lang="zh-CN" altLang="en-US" dirty="0"/>
              <a:t>，因为它们和拉丁字母 </a:t>
            </a:r>
            <a:r>
              <a:rPr lang="en-GB" altLang="zh-CN" dirty="0"/>
              <a:t>A,B </a:t>
            </a:r>
            <a:r>
              <a:rPr lang="zh-CN" altLang="en-US" dirty="0"/>
              <a:t>等一模一样；小写字母里也不存在 </a:t>
            </a:r>
            <a:r>
              <a:rPr lang="en-US" altLang="zh-CN" dirty="0"/>
              <a:t>\</a:t>
            </a:r>
            <a:r>
              <a:rPr lang="en-GB" altLang="zh-CN" dirty="0"/>
              <a:t>omicron</a:t>
            </a:r>
            <a:r>
              <a:rPr lang="zh-CN" altLang="en-GB" dirty="0"/>
              <a:t>，</a:t>
            </a:r>
            <a:r>
              <a:rPr lang="zh-CN" altLang="en-US" dirty="0"/>
              <a:t>直接用拉丁字母 </a:t>
            </a:r>
            <a:r>
              <a:rPr lang="en-GB" altLang="zh-CN" dirty="0"/>
              <a:t>o </a:t>
            </a:r>
            <a:r>
              <a:rPr lang="zh-CN" altLang="en-US" dirty="0"/>
              <a:t>代替。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9538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ACE6-0713-EE37-A2B4-E58E0CC5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587E8-1546-9A9F-BB6B-7B137B3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9E7041-8D2A-17AB-C53A-38CEBA7E15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D25200-55FC-427C-1879-E846969383BB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其他符号：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简表：</a:t>
            </a:r>
            <a:r>
              <a:rPr lang="en-GB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b="1" dirty="0"/>
              <a:t>4.9 </a:t>
            </a:r>
            <a:r>
              <a:rPr lang="zh-CN" altLang="en-US" sz="2000" b="1" dirty="0"/>
              <a:t>节（够用了，通过英文记忆！！）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全表：</a:t>
            </a:r>
            <a:r>
              <a:rPr lang="en-US" altLang="zh-CN" sz="2000" b="1" dirty="0"/>
              <a:t> </a:t>
            </a:r>
            <a:r>
              <a:rPr lang="en-US" altLang="zh-CN" sz="2000" dirty="0">
                <a:hlinkClick r:id="rId4"/>
              </a:rPr>
              <a:t>The Comprehensive LaTeX Symbol List</a:t>
            </a: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Table 50 </a:t>
            </a:r>
            <a:r>
              <a:rPr lang="zh-CN" altLang="en-US" sz="2000" dirty="0"/>
              <a:t>开始）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偷懒：</a:t>
            </a:r>
            <a:r>
              <a:rPr lang="zh-CN" altLang="en-US" sz="2000" dirty="0"/>
              <a:t>很多插件（如</a:t>
            </a:r>
            <a:r>
              <a:rPr lang="en-US" altLang="zh-CN" sz="20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2000" dirty="0"/>
              <a:t>）也可快捷输入。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数学函数：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见文档 </a:t>
            </a:r>
            <a:r>
              <a:rPr lang="en-US" altLang="zh-CN" sz="2000" dirty="0"/>
              <a:t>mathfun.pdf </a:t>
            </a:r>
            <a:r>
              <a:rPr lang="zh-CN" altLang="en-US" sz="2000" dirty="0"/>
              <a:t>与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mathfun.tex</a:t>
            </a:r>
            <a:r>
              <a:rPr lang="zh-CN" altLang="en-US" sz="2000" dirty="0"/>
              <a:t>。现成函数 </a:t>
            </a:r>
            <a:r>
              <a:rPr lang="en-US" altLang="zh-CN" sz="2000" dirty="0"/>
              <a:t>+ </a:t>
            </a:r>
            <a:r>
              <a:rPr lang="zh-CN" altLang="en-US" sz="2000" dirty="0"/>
              <a:t>自定义函数。函数应该用</a:t>
            </a:r>
            <a:r>
              <a:rPr lang="zh-CN" altLang="en-US" sz="2000" b="1" dirty="0">
                <a:solidFill>
                  <a:schemeClr val="accent1"/>
                </a:solidFill>
              </a:rPr>
              <a:t>正体</a:t>
            </a:r>
            <a:r>
              <a:rPr lang="zh-CN" altLang="en-US" sz="2000" dirty="0"/>
              <a:t>！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838DEC-BDAD-C3B0-18FD-B3EB92AD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1" y="4205964"/>
            <a:ext cx="4626673" cy="18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8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6D5F5-22AB-FDF4-FA12-37F10606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E5DF13-0221-017B-AD5D-2D725864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A7C672-2540-1181-674E-C3D916B100A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——6.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上标、下标、导数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0A54-F04C-99E2-55E1-B8656838BEAC}"/>
              </a:ext>
            </a:extLst>
          </p:cNvPr>
          <p:cNvSpPr txBox="1"/>
          <p:nvPr/>
        </p:nvSpPr>
        <p:spPr>
          <a:xfrm>
            <a:off x="444501" y="86967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/>
              <a:t>^ 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_ </a:t>
            </a:r>
            <a:r>
              <a:rPr lang="zh-CN" altLang="en-US" sz="2000" dirty="0"/>
              <a:t>标明上下标。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注意上下标的内容（子公式）一般需要用</a:t>
            </a:r>
            <a:r>
              <a:rPr lang="zh-CN" altLang="en-US" sz="2000" b="1" dirty="0"/>
              <a:t>花括号包裹</a:t>
            </a:r>
            <a:r>
              <a:rPr lang="zh-CN" altLang="en-US" sz="2000" dirty="0"/>
              <a:t>，否则上下标只对后面的</a:t>
            </a:r>
            <a:r>
              <a:rPr lang="zh-CN" altLang="en-US" sz="2000" b="1" dirty="0"/>
              <a:t>一个符号</a:t>
            </a:r>
            <a:r>
              <a:rPr lang="zh-CN" altLang="en-US" sz="2000" dirty="0"/>
              <a:t>起作用。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多层角标需要按照你想打出的效果，合理使用分组符号。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一个特殊的角标</a:t>
            </a:r>
            <a:r>
              <a:rPr lang="en-US" altLang="zh-CN" sz="2000" dirty="0"/>
              <a:t>: </a:t>
            </a:r>
            <a:r>
              <a:rPr lang="zh-CN" altLang="en-US" sz="2000" dirty="0"/>
              <a:t>导数 → 可以直接使用右单引号 或 </a:t>
            </a:r>
            <a:r>
              <a:rPr lang="en-US" altLang="zh-CN" sz="2000" dirty="0"/>
              <a:t>\prime, </a:t>
            </a:r>
            <a:r>
              <a:rPr lang="zh-CN" altLang="en-US" sz="2000" dirty="0"/>
              <a:t>也可以连用。</a:t>
            </a:r>
            <a:r>
              <a:rPr lang="zh-CN" altLang="en-US" sz="2000" b="1" dirty="0"/>
              <a:t>详见示例文档。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A5D81-9FE0-A5F8-21B4-38FDF3A2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70" y="2514373"/>
            <a:ext cx="9526457" cy="5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B824DB-796D-15A6-8E8F-43678A2BE31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374B0C-67CD-C44D-A2AC-107806C5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52" y="920206"/>
            <a:ext cx="6480006" cy="39766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AFA33AF-2091-A3B8-DD07-5F77FB2B0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652" y="1200796"/>
            <a:ext cx="3799018" cy="2201767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A84ED6EA-059C-2E1B-8D43-6DA7D9C60F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28884" y="72741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优点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35FDB-A84B-3F2D-EF4E-C9ED69043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422" y="3820799"/>
            <a:ext cx="4266234" cy="2096868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0EF1D89C-6351-D7EA-0593-830C7B3A1B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28884" y="339987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缺点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0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2BC5-F48A-2791-E4FA-A728076F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E40A0-5035-85CB-E6C5-89BEE8EE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9A82-A1A5-4453-1595-16BBDBAACD4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——7.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分式和根式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BD287-1FAC-9EDD-1B50-1AD2ACA9516C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分式使用 </a:t>
            </a:r>
            <a:r>
              <a:rPr lang="en-US" altLang="zh-CN" sz="2000" dirty="0"/>
              <a:t>\frac{</a:t>
            </a:r>
            <a:r>
              <a:rPr lang="zh-CN" altLang="en-US" sz="2000" dirty="0"/>
              <a:t>分子</a:t>
            </a:r>
            <a:r>
              <a:rPr lang="en-US" altLang="zh-CN" sz="2000" dirty="0"/>
              <a:t>}{</a:t>
            </a:r>
            <a:r>
              <a:rPr lang="zh-CN" altLang="en-US" sz="2000" dirty="0"/>
              <a:t>分母</a:t>
            </a:r>
            <a:r>
              <a:rPr lang="en-US" altLang="zh-CN" sz="2000" dirty="0"/>
              <a:t>} </a:t>
            </a:r>
            <a:r>
              <a:rPr lang="zh-CN" altLang="en-US" sz="2000" dirty="0"/>
              <a:t>来书写。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fraction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分式的大小在</a:t>
            </a:r>
            <a:r>
              <a:rPr lang="zh-CN" altLang="en-US" sz="2000" b="1" dirty="0"/>
              <a:t>行间公式中</a:t>
            </a:r>
            <a:r>
              <a:rPr lang="zh-CN" altLang="en-US" sz="2000" dirty="0"/>
              <a:t>是正常大小，而在</a:t>
            </a:r>
            <a:r>
              <a:rPr lang="zh-CN" altLang="en-US" sz="2000" b="1" dirty="0"/>
              <a:t>行内</a:t>
            </a:r>
            <a:r>
              <a:rPr lang="zh-CN" altLang="en-US" sz="2000" dirty="0"/>
              <a:t>被</a:t>
            </a:r>
            <a:r>
              <a:rPr lang="zh-CN" altLang="en-US" sz="2000" b="1" dirty="0"/>
              <a:t>极度压缩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解决：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提供了方便的命令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dfrac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tfrac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en-US" sz="2000" dirty="0"/>
              <a:t>前者令用户能够在行内使用正常大小的分式，后者则作用相反。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特殊的分式形式，如二项式结构，由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binom</a:t>
            </a:r>
            <a:r>
              <a:rPr lang="en-US" altLang="zh-CN" sz="2000" dirty="0"/>
              <a:t> </a:t>
            </a:r>
            <a:r>
              <a:rPr lang="zh-CN" altLang="en-US" sz="2000" dirty="0"/>
              <a:t>命令生成。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一般的根式使用 \sqrt{...}；表示 n 次方根时写成 \sqrt[n]{...}。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square root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8347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B3BAA-C0E2-455D-7A26-158D78C3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F885C-D72B-196B-98D0-956CF14D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872ACE-7962-240F-20A4-E1DFDBB8520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——8.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巨算符（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求和、积分、连乘等）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BC11D-D0F0-1BF9-5C06-D4625183C2E0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积分号 </a:t>
            </a:r>
            <a:r>
              <a:rPr lang="en-US" altLang="zh-CN" sz="2000" dirty="0"/>
              <a:t>(\int)</a:t>
            </a:r>
            <a:r>
              <a:rPr lang="zh-CN" altLang="en-US" sz="2000" dirty="0"/>
              <a:t>、求和号 </a:t>
            </a:r>
            <a:r>
              <a:rPr lang="en-US" altLang="zh-CN" sz="2000" dirty="0"/>
              <a:t>(\sum)</a:t>
            </a:r>
            <a:r>
              <a:rPr lang="zh-CN" altLang="en-US" sz="2000" dirty="0"/>
              <a:t>、连乘号 </a:t>
            </a:r>
            <a:r>
              <a:rPr lang="en-US" altLang="zh-CN" sz="2000" dirty="0"/>
              <a:t>(\prod) </a:t>
            </a:r>
            <a:r>
              <a:rPr lang="zh-CN" altLang="en-US" sz="2000" dirty="0"/>
              <a:t>等符号称为</a:t>
            </a:r>
            <a:r>
              <a:rPr lang="zh-CN" altLang="en-US" sz="2000" b="1" dirty="0"/>
              <a:t>巨算符</a:t>
            </a:r>
            <a:r>
              <a:rPr lang="zh-CN" altLang="en-US" sz="2000" dirty="0"/>
              <a:t>，后跟上 </a:t>
            </a:r>
            <a:r>
              <a:rPr lang="en-US" altLang="zh-CN" sz="2000" dirty="0"/>
              <a:t>^{}_{}</a:t>
            </a:r>
            <a:r>
              <a:rPr lang="zh-CN" altLang="en-US" sz="2000" dirty="0"/>
              <a:t>，用于附加上下限。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巨算符在行内公式和行间公式的大小和形状有区别。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上下限位于符号的右上下侧</a:t>
            </a:r>
            <a:r>
              <a:rPr lang="en-US" altLang="zh-CN" sz="2000" dirty="0"/>
              <a:t>, </a:t>
            </a:r>
            <a:r>
              <a:rPr lang="zh-CN" altLang="en-US" sz="2000" dirty="0"/>
              <a:t>或符号的头顶和脚下。在行内，一般是放在</a:t>
            </a:r>
            <a:r>
              <a:rPr lang="zh-CN" altLang="en-US" sz="2000" b="1" dirty="0"/>
              <a:t>右边</a:t>
            </a:r>
            <a:r>
              <a:rPr lang="zh-CN" altLang="en-US" sz="2000" dirty="0"/>
              <a:t>；在行间则不一定。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可以手工指定上下限的位置</a:t>
            </a:r>
            <a:r>
              <a:rPr lang="en-US" altLang="zh-CN" sz="2000" dirty="0"/>
              <a:t>: \limits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nolimits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前者令巨算符类似</a:t>
            </a:r>
            <a:r>
              <a:rPr lang="zh-CN" altLang="en-US" sz="2000" b="1" dirty="0"/>
              <a:t>求和算符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上下方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后者令巨算符类似</a:t>
            </a:r>
            <a:r>
              <a:rPr lang="zh-CN" altLang="en-US" sz="2000" b="1" dirty="0"/>
              <a:t>积分号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右上方和右下方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有些函数也可带上下限，用法与上述相同。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宏包还提供了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substack</a:t>
            </a:r>
            <a:r>
              <a:rPr lang="zh-CN" altLang="en-US" sz="2000" dirty="0"/>
              <a:t>，能够在下限位置书写</a:t>
            </a:r>
            <a:r>
              <a:rPr lang="zh-CN" altLang="en-US" sz="2000" b="1" dirty="0"/>
              <a:t>多行表达式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subarray </a:t>
            </a:r>
            <a:r>
              <a:rPr lang="zh-CN" altLang="en-US" sz="2000" dirty="0"/>
              <a:t>环境更进一步，令多行表达式可选择居中 </a:t>
            </a:r>
            <a:r>
              <a:rPr lang="en-US" altLang="zh-CN" sz="2000" dirty="0"/>
              <a:t>(c) </a:t>
            </a:r>
            <a:r>
              <a:rPr lang="zh-CN" altLang="en-US" sz="2000" dirty="0"/>
              <a:t>或左对齐 </a:t>
            </a:r>
            <a:r>
              <a:rPr lang="en-US" altLang="zh-CN" sz="2000" dirty="0"/>
              <a:t>(l)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1E503D-3F1D-5473-E2E6-92F6BB49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1" y="4179544"/>
            <a:ext cx="5961519" cy="7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8642-A905-D45A-1F9B-63C9CE74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0ED30-4175-36C5-6CA6-0BE863F2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EF1AE-19A3-DFC6-C919-530AAFF9824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9BA867-C3F0-93B3-F2F1-D00379F80A6A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603A1-1FA7-63C5-F8AE-DC4C544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8" y="1470859"/>
            <a:ext cx="7685754" cy="22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6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0074-7C04-EC7C-E53C-6A0A2C64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5B62DC-9D17-155F-20EF-936CEBA5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8E1FF3-371F-20B4-0350-6E83151163F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——9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数学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重音符号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40A34F-C45A-68F8-D2FA-E0C088B3ED13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4.9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7F3EC-6B19-F35E-6EAE-77D28C94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222" y="1366670"/>
            <a:ext cx="8054061" cy="2680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153E6E-FCD0-3DE2-8F15-8F0F4BF19AA0}"/>
              </a:ext>
            </a:extLst>
          </p:cNvPr>
          <p:cNvSpPr txBox="1"/>
          <p:nvPr/>
        </p:nvSpPr>
        <p:spPr>
          <a:xfrm>
            <a:off x="444501" y="4069061"/>
            <a:ext cx="11051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使用时要注意重音符号的作用区域，一般应当对</a:t>
            </a:r>
            <a:r>
              <a:rPr lang="zh-CN" altLang="en-US" sz="2000" b="1" dirty="0"/>
              <a:t>某个符号</a:t>
            </a:r>
            <a:r>
              <a:rPr lang="zh-CN" altLang="en-US" sz="2000" dirty="0"/>
              <a:t>而不是</a:t>
            </a:r>
            <a:r>
              <a:rPr lang="zh-CN" altLang="en-US" sz="2000" b="1" dirty="0"/>
              <a:t>“符号加下标”</a:t>
            </a:r>
            <a:r>
              <a:rPr lang="zh-CN" altLang="en-US" sz="2000" dirty="0"/>
              <a:t>使用重音：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96354-4F75-978A-43D6-B37A54C5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75" y="4517809"/>
            <a:ext cx="9886020" cy="17065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4087FA-1581-68FE-85BD-E891B675B486}"/>
              </a:ext>
            </a:extLst>
          </p:cNvPr>
          <p:cNvSpPr txBox="1"/>
          <p:nvPr/>
        </p:nvSpPr>
        <p:spPr>
          <a:xfrm>
            <a:off x="7176001" y="4811382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D2A9C3-9C8D-F53B-8D39-5438DCBCB7F8}"/>
              </a:ext>
            </a:extLst>
          </p:cNvPr>
          <p:cNvSpPr txBox="1"/>
          <p:nvPr/>
        </p:nvSpPr>
        <p:spPr>
          <a:xfrm>
            <a:off x="7176001" y="5306664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5EF20C-4079-7E0C-30CB-87E156BE1FAA}"/>
              </a:ext>
            </a:extLst>
          </p:cNvPr>
          <p:cNvSpPr txBox="1"/>
          <p:nvPr/>
        </p:nvSpPr>
        <p:spPr>
          <a:xfrm>
            <a:off x="7176001" y="5803660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8547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36E4-D143-3336-3DCF-66C50B1E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F6A0F2-B750-AB19-8754-5F6E1707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D1D37-0752-E6AC-A193-A998E62E2F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——10.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上下括号与括线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、堆积符号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988C4B-0812-37A7-8EDD-BA9A31623748}"/>
              </a:ext>
            </a:extLst>
          </p:cNvPr>
          <p:cNvSpPr txBox="1"/>
          <p:nvPr/>
        </p:nvSpPr>
        <p:spPr>
          <a:xfrm>
            <a:off x="381989" y="101232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上下括线：</a:t>
            </a:r>
            <a:r>
              <a:rPr lang="en-US" altLang="zh-CN" sz="2000" dirty="0"/>
              <a:t>underline</a:t>
            </a:r>
            <a:r>
              <a:rPr lang="zh-CN" altLang="en-US" sz="2000" dirty="0"/>
              <a:t>、</a:t>
            </a:r>
            <a:r>
              <a:rPr lang="en-US" altLang="zh-CN" sz="2000" dirty="0"/>
              <a:t>overline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上下括号：</a:t>
            </a:r>
            <a:r>
              <a:rPr lang="en-US" altLang="zh-CN" sz="2000" dirty="0"/>
              <a:t>underbrace</a:t>
            </a:r>
            <a:r>
              <a:rPr lang="zh-CN" altLang="en-US" sz="2000" dirty="0"/>
              <a:t>、</a:t>
            </a:r>
            <a:r>
              <a:rPr lang="en-US" altLang="zh-CN" sz="2000" dirty="0"/>
              <a:t>overbrace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堆积符号：</a:t>
            </a:r>
            <a:r>
              <a:rPr lang="en-US" altLang="zh-CN" sz="2000" dirty="0" err="1"/>
              <a:t>stackrel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具体例子见示例文档。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阶段练习 </a:t>
            </a:r>
            <a:r>
              <a:rPr lang="en-US" altLang="zh-CN" sz="2000" b="1" dirty="0"/>
              <a:t>3: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打出以下行间公式：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CDD0E0-C32C-2469-C58B-31377A8B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87" y="3819759"/>
            <a:ext cx="2925226" cy="1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82CD-F6CD-DAFE-2D82-EB0299B6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F170A-8368-9928-4945-32890E6B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8C3B70-3F05-EEA8-B19D-BCDDF148EB7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——11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箭头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360376-0A88-05CA-1A03-473B8917E602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4.10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493BBA-195C-9B13-E26D-AB3149E3335D}"/>
              </a:ext>
            </a:extLst>
          </p:cNvPr>
          <p:cNvSpPr txBox="1"/>
          <p:nvPr/>
        </p:nvSpPr>
        <p:spPr>
          <a:xfrm>
            <a:off x="583700" y="4860114"/>
            <a:ext cx="9971503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xleftarrow</a:t>
            </a:r>
            <a:r>
              <a:rPr lang="en-GB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xrightarrow</a:t>
            </a:r>
            <a:r>
              <a:rPr lang="en-GB" altLang="zh-CN" sz="2000" dirty="0"/>
              <a:t> </a:t>
            </a:r>
            <a:r>
              <a:rPr lang="zh-CN" altLang="en-US" sz="2000" dirty="0"/>
              <a:t>命令提供了长度可以伸展的箭头，并且可以为箭头增加上下标。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5CE2A90-5DB2-2B52-2FC5-54B2AC0F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452"/>
          <a:stretch/>
        </p:blipFill>
        <p:spPr>
          <a:xfrm>
            <a:off x="6349581" y="1604414"/>
            <a:ext cx="5381374" cy="26125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F797AE1-2373-ED7A-BE49-7D559A328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5" y="1604414"/>
            <a:ext cx="5073985" cy="31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35EC-59E5-4282-1871-01AB4A5B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AEE34-E8D0-17B5-2715-B6946CB1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F0001B-BFF5-56D5-A48A-D892B10FD2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F2838F-5E58-AEBF-DDAC-95CEF650056A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4.12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D11649-A656-417F-CCC8-352564C4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52" y="1468366"/>
            <a:ext cx="8798852" cy="32604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A7E593-5945-F853-7A42-DB1FFF681A13}"/>
              </a:ext>
            </a:extLst>
          </p:cNvPr>
          <p:cNvSpPr txBox="1"/>
          <p:nvPr/>
        </p:nvSpPr>
        <p:spPr>
          <a:xfrm>
            <a:off x="536076" y="4744906"/>
            <a:ext cx="10959929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\left 和 \right 命令后，括号（定界符）的大小会根据其包裹的公式大小</a:t>
            </a:r>
            <a:r>
              <a:rPr lang="zh-CN" altLang="en-US" sz="2000" b="1" dirty="0"/>
              <a:t>自动调整</a:t>
            </a:r>
            <a:r>
              <a:rPr lang="zh-CN" altLang="en-US" sz="2000" dirty="0"/>
              <a:t>，在行间公式中常用。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\left 和 \right </a:t>
            </a:r>
            <a:r>
              <a:rPr lang="zh-CN" altLang="en-US" sz="2000" b="1" dirty="0"/>
              <a:t>必须成对使用</a:t>
            </a:r>
            <a:r>
              <a:rPr lang="zh-CN" altLang="en-US" sz="2000" dirty="0"/>
              <a:t>。需要使用</a:t>
            </a:r>
            <a:r>
              <a:rPr lang="zh-CN" altLang="en-US" sz="2000" b="1" dirty="0"/>
              <a:t>单个定界符</a:t>
            </a:r>
            <a:r>
              <a:rPr lang="zh-CN" altLang="en-US" sz="2000" dirty="0"/>
              <a:t>时，另一个定界符写成 </a:t>
            </a:r>
            <a:r>
              <a:rPr lang="zh-CN" altLang="en-US" sz="2000" dirty="0">
                <a:solidFill>
                  <a:srgbClr val="004E98"/>
                </a:solidFill>
              </a:rPr>
              <a:t>\left. 或 \right.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6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FDA4-53DC-1E2A-9FF4-19C2BFA2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577CE-A540-A706-4BD0-29FCD5FA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93573C-1AED-4481-5EB7-072559CB079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7DBC3-1F53-7BAC-80CA-2AA5B1923DEB}"/>
              </a:ext>
            </a:extLst>
          </p:cNvPr>
          <p:cNvSpPr txBox="1"/>
          <p:nvPr/>
        </p:nvSpPr>
        <p:spPr>
          <a:xfrm>
            <a:off x="540754" y="867570"/>
            <a:ext cx="6245057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有时我们不满意于自动调节的定界符大小。这时我们还可以用 </a:t>
            </a:r>
            <a:r>
              <a:rPr lang="en-US" altLang="zh-CN" sz="2000" dirty="0"/>
              <a:t>\</a:t>
            </a:r>
            <a:r>
              <a:rPr lang="en-GB" altLang="zh-CN" sz="2000" dirty="0"/>
              <a:t>big</a:t>
            </a:r>
            <a:r>
              <a:rPr lang="zh-CN" altLang="en-GB" sz="2000" dirty="0"/>
              <a:t>、</a:t>
            </a:r>
            <a:r>
              <a:rPr lang="en-GB" altLang="zh-CN" sz="2000" dirty="0"/>
              <a:t>\</a:t>
            </a:r>
            <a:r>
              <a:rPr lang="en-GB" altLang="zh-CN" sz="2000" dirty="0" err="1"/>
              <a:t>bigg</a:t>
            </a:r>
            <a:r>
              <a:rPr lang="en-GB" altLang="zh-CN" sz="2000" dirty="0"/>
              <a:t> </a:t>
            </a:r>
            <a:r>
              <a:rPr lang="zh-CN" altLang="en-US" sz="2000" dirty="0"/>
              <a:t>等命令生成固定大小的定界符。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放大倍数：</a:t>
            </a:r>
            <a:r>
              <a:rPr lang="en-US" altLang="zh-CN" sz="2000" b="1" dirty="0"/>
              <a:t>\big (1.5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 (2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</a:t>
            </a:r>
            <a:r>
              <a:rPr lang="en-US" altLang="zh-CN" sz="2000" b="1" dirty="0" err="1"/>
              <a:t>bigg</a:t>
            </a:r>
            <a:r>
              <a:rPr lang="en-US" altLang="zh-CN" sz="2000" b="1" dirty="0"/>
              <a:t> (2.5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\Bigg (3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D6BFB5-75CE-7871-AAC8-0B1B9D743C2A}"/>
              </a:ext>
            </a:extLst>
          </p:cNvPr>
          <p:cNvSpPr txBox="1"/>
          <p:nvPr/>
        </p:nvSpPr>
        <p:spPr>
          <a:xfrm>
            <a:off x="556795" y="2893785"/>
            <a:ext cx="6619206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更常用的形式是类似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等，以及类似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不必成对出现）。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等命令的另外一个好处是：用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包裹的公式块是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不允许断行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的（下文提到的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array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或者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aligned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等环境视为一个公式块），所以也不允许在多行公式里跨行使用，而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等命令不受限制。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C78B9-F48C-F037-2542-18E11CA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58" y="979681"/>
            <a:ext cx="5037642" cy="26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C7866-DDED-6CB9-4669-1E8991CE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F958-8BB5-49EE-8CD9-5082EC39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A1B5B7-BA4B-8C87-1F73-95262027FAD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07536F-ED3D-93B2-BC50-291035CE2DBF}"/>
              </a:ext>
            </a:extLst>
          </p:cNvPr>
          <p:cNvSpPr txBox="1"/>
          <p:nvPr/>
        </p:nvSpPr>
        <p:spPr>
          <a:xfrm>
            <a:off x="570248" y="79326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为了排版二维数组，</a:t>
            </a:r>
            <a:r>
              <a:rPr lang="en-US" altLang="zh-CN" sz="2000" dirty="0"/>
              <a:t>LaTeX </a:t>
            </a:r>
            <a:r>
              <a:rPr lang="zh-CN" altLang="en-US" sz="2000" dirty="0"/>
              <a:t>提供了 </a:t>
            </a:r>
            <a:r>
              <a:rPr lang="en-US" altLang="zh-CN" sz="2000" dirty="0"/>
              <a:t>array (</a:t>
            </a:r>
            <a:r>
              <a:rPr lang="zh-CN" altLang="en-US" sz="2000" dirty="0"/>
              <a:t>阵列</a:t>
            </a:r>
            <a:r>
              <a:rPr lang="en-US" altLang="zh-CN" sz="2000" dirty="0"/>
              <a:t>) </a:t>
            </a:r>
            <a:r>
              <a:rPr lang="zh-CN" altLang="en-US" sz="2000" dirty="0"/>
              <a:t>环境。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\begin{array}[</a:t>
            </a:r>
            <a:r>
              <a:rPr lang="zh-CN" altLang="en-US" sz="2000" dirty="0">
                <a:solidFill>
                  <a:srgbClr val="004E98"/>
                </a:solidFill>
              </a:rPr>
              <a:t>竖向位置</a:t>
            </a:r>
            <a:r>
              <a:rPr lang="en-US" altLang="zh-CN" sz="2000" dirty="0">
                <a:solidFill>
                  <a:srgbClr val="004E98"/>
                </a:solidFill>
              </a:rPr>
              <a:t>]{</a:t>
            </a:r>
            <a:r>
              <a:rPr lang="zh-CN" altLang="en-US" sz="2000" dirty="0">
                <a:solidFill>
                  <a:srgbClr val="004E98"/>
                </a:solidFill>
              </a:rPr>
              <a:t>列格式</a:t>
            </a:r>
            <a:r>
              <a:rPr lang="en-US" altLang="zh-CN" sz="20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第一行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第二行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\end{array}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竖向位置</a:t>
            </a:r>
            <a:r>
              <a:rPr lang="en-US" altLang="zh-CN" sz="2000" dirty="0"/>
              <a:t>: </a:t>
            </a:r>
            <a:r>
              <a:rPr lang="zh-CN" altLang="en-US" sz="2000" b="1" dirty="0"/>
              <a:t>垂直方向</a:t>
            </a:r>
            <a:r>
              <a:rPr lang="zh-CN" altLang="en-US" sz="2000" dirty="0"/>
              <a:t>与外部文本相对位置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取值</a:t>
            </a:r>
            <a:r>
              <a:rPr lang="en-US" altLang="zh-CN" sz="2000" dirty="0"/>
              <a:t>: t </a:t>
            </a:r>
            <a:r>
              <a:rPr lang="zh-CN" altLang="en-US" sz="2000" dirty="0"/>
              <a:t>或 </a:t>
            </a:r>
            <a:r>
              <a:rPr lang="en-US" altLang="zh-CN" sz="2000" dirty="0"/>
              <a:t>b</a:t>
            </a:r>
            <a:r>
              <a:rPr lang="zh-CN" altLang="en-US" sz="2000" dirty="0"/>
              <a:t>（分别表示上对齐和下对齐），缺省为垂直居中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列格式</a:t>
            </a:r>
            <a:r>
              <a:rPr lang="en-US" altLang="zh-CN" sz="2000" dirty="0"/>
              <a:t>: </a:t>
            </a:r>
            <a:r>
              <a:rPr lang="zh-CN" altLang="en-US" sz="2000" dirty="0"/>
              <a:t>用于指定各列的格式</a:t>
            </a:r>
            <a:r>
              <a:rPr lang="en-US" altLang="zh-CN" sz="2000" dirty="0"/>
              <a:t>, </a:t>
            </a:r>
            <a:r>
              <a:rPr lang="zh-CN" altLang="en-US" sz="2000" dirty="0"/>
              <a:t>常用的参数有</a:t>
            </a:r>
            <a:r>
              <a:rPr lang="en-US" altLang="zh-CN" sz="2000" dirty="0"/>
              <a:t>: l, c, r</a:t>
            </a:r>
            <a:r>
              <a:rPr lang="zh-CN" altLang="en-US" sz="2000" dirty="0"/>
              <a:t>（分别是左、中、右对齐）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r>
              <a:rPr lang="en-US" altLang="zh-CN" sz="2000" dirty="0"/>
              <a:t>, </a:t>
            </a:r>
            <a:r>
              <a:rPr lang="zh-CN" altLang="en-US" sz="2000" dirty="0"/>
              <a:t>列与列之间用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该环境只能在数学模式中使用。可套用 </a:t>
            </a:r>
            <a:r>
              <a:rPr lang="en-US" altLang="zh-CN" sz="2000" dirty="0"/>
              <a:t>\left</a:t>
            </a:r>
            <a:r>
              <a:rPr lang="zh-CN" altLang="en-US" sz="2000" dirty="0"/>
              <a:t>、</a:t>
            </a:r>
            <a:r>
              <a:rPr lang="en-US" altLang="zh-CN" sz="2000" dirty="0"/>
              <a:t>\right </a:t>
            </a:r>
            <a:r>
              <a:rPr lang="zh-CN" altLang="en-US" sz="2000" dirty="0"/>
              <a:t>与定界符。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93214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4123-986F-FA4E-3C36-8933F4FD7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9600D-6F4F-6B88-A5E2-F76E1019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4CCC9-D4FC-6FC9-173C-3511401AA9B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82A67-9147-E1FE-7385-FAEF6EB3E8E0}"/>
              </a:ext>
            </a:extLst>
          </p:cNvPr>
          <p:cNvSpPr txBox="1"/>
          <p:nvPr/>
        </p:nvSpPr>
        <p:spPr>
          <a:xfrm>
            <a:off x="570248" y="79326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cases </a:t>
            </a:r>
            <a:r>
              <a:rPr lang="zh-CN" altLang="en-US" sz="2000" dirty="0"/>
              <a:t>环境（见示例文档）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可以用 </a:t>
            </a:r>
            <a:r>
              <a:rPr lang="en-US" altLang="zh-CN" sz="2000" dirty="0"/>
              <a:t>array </a:t>
            </a:r>
            <a:r>
              <a:rPr lang="zh-CN" altLang="en-US" sz="2000" dirty="0"/>
              <a:t>环境排版各种矩阵，当然也可以用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宏包为我们定制好的各种矩阵环境。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90CCD-D1D5-C5C5-18D6-CF80DC14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37" y="1948683"/>
            <a:ext cx="10062726" cy="17263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55F7BB-1A6F-29DA-45ED-9A27D8FA645E}"/>
              </a:ext>
            </a:extLst>
          </p:cNvPr>
          <p:cNvSpPr txBox="1"/>
          <p:nvPr/>
        </p:nvSpPr>
        <p:spPr>
          <a:xfrm>
            <a:off x="570248" y="3691966"/>
            <a:ext cx="10340119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必须放在其它数学环境中使用（比如</a:t>
            </a:r>
            <a:r>
              <a:rPr lang="en-US" altLang="zh-CN" sz="2000" dirty="0"/>
              <a:t>\[ \]</a:t>
            </a:r>
            <a:r>
              <a:rPr lang="zh-CN" altLang="en-US" sz="2000" dirty="0"/>
              <a:t>、</a:t>
            </a:r>
            <a:r>
              <a:rPr lang="en-US" altLang="zh-CN" sz="2000" dirty="0"/>
              <a:t>align </a:t>
            </a:r>
            <a:r>
              <a:rPr lang="zh-CN" altLang="en-US" sz="2000" dirty="0"/>
              <a:t>环境等）；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每列都居中对齐 (若需不同的对齐方式, 可使用 array 环境)。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在矩阵中的元素里排版分式时，一来要用到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dfrac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等命令</a:t>
            </a:r>
            <a:r>
              <a:rPr lang="zh-CN" altLang="en-US" sz="2000" dirty="0"/>
              <a:t>，二来行与行之间有可能紧贴着，这时要调节间距。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高级定制：</a:t>
            </a:r>
            <a:r>
              <a:rPr lang="en-US" altLang="zh-CN" sz="2000" b="1" dirty="0" err="1"/>
              <a:t>nicematrix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宏包</a:t>
            </a:r>
          </a:p>
        </p:txBody>
      </p:sp>
    </p:spTree>
    <p:extLst>
      <p:ext uri="{BB962C8B-B14F-4D97-AF65-F5344CB8AC3E}">
        <p14:creationId xmlns:p14="http://schemas.microsoft.com/office/powerpoint/2010/main" val="29589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1B13-075B-C885-B779-2FBAC2F5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18DBB-C523-4062-CE4E-6865BFD9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435E37-F2D6-1025-8084-A601A26D2B8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FA9C6-1364-24A8-4066-3E9D667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40" y="1847092"/>
            <a:ext cx="10296320" cy="43553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1BC1DC-8D6F-8A0D-2EAD-95FF1C5E2CD7}"/>
              </a:ext>
            </a:extLst>
          </p:cNvPr>
          <p:cNvSpPr txBox="1"/>
          <p:nvPr/>
        </p:nvSpPr>
        <p:spPr>
          <a:xfrm>
            <a:off x="612551" y="809518"/>
            <a:ext cx="10966898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可以被粗略地理解成是对 </a:t>
            </a:r>
            <a:r>
              <a:rPr lang="en-US" altLang="zh-CN" dirty="0" err="1"/>
              <a:t>TeX</a:t>
            </a:r>
            <a:r>
              <a:rPr lang="en-US" altLang="zh-CN" dirty="0"/>
              <a:t> </a:t>
            </a:r>
            <a:r>
              <a:rPr lang="zh-CN" altLang="en-US" dirty="0"/>
              <a:t>的一层封装。最初的设计目标是</a:t>
            </a:r>
            <a:r>
              <a:rPr lang="zh-CN" altLang="en-US" b="1" dirty="0"/>
              <a:t>分离内容与格式</a:t>
            </a:r>
            <a:r>
              <a:rPr lang="zh-CN" altLang="en-US" dirty="0"/>
              <a:t>，以便作者能够专注于内容创作而非版式设计，在短时间制作出高质量的排版结果，因此迅速在数学、工学等领域得到推广应用。</a:t>
            </a:r>
          </a:p>
        </p:txBody>
      </p:sp>
    </p:spTree>
    <p:extLst>
      <p:ext uri="{BB962C8B-B14F-4D97-AF65-F5344CB8AC3E}">
        <p14:creationId xmlns:p14="http://schemas.microsoft.com/office/powerpoint/2010/main" val="901235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97A1-2513-0847-D07B-86271FD1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96300-15DE-FAEB-44BD-49DC352D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88613D-07E3-03ED-834F-D68D243C8F4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9953DE-F5EF-F2B5-C600-D97EEE4AD89D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0269C-A7C3-D22F-2AB5-1055F2F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87" y="1119229"/>
            <a:ext cx="6480006" cy="48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41DF5-3679-0F8D-6B3D-8522BF7B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71F12-766B-1623-2C6B-8E55150A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38C456-D430-7A79-4D5B-3532FEB0CEE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215AD-B160-F25F-CA78-DD11F700F792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</a:t>
            </a:r>
            <a:r>
              <a:rPr lang="en-US" altLang="zh-CN" sz="2000" dirty="0"/>
              <a:t>: </a:t>
            </a:r>
            <a:r>
              <a:rPr lang="zh-CN" altLang="en-US" sz="2000" b="1" dirty="0"/>
              <a:t>定理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引理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推论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命题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定义</a:t>
            </a:r>
            <a:r>
              <a:rPr lang="en-US" altLang="zh-CN" sz="2000" b="1" dirty="0"/>
              <a:t>, ... </a:t>
            </a:r>
            <a:r>
              <a:rPr lang="zh-CN" altLang="en-US" sz="2000" b="1" dirty="0"/>
              <a:t>其特点是：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需要用特定的格式显示、带有特定的标题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自动编号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用法：</a:t>
            </a:r>
            <a:r>
              <a:rPr lang="zh-CN" altLang="en-US" sz="2000" dirty="0"/>
              <a:t>先定义后使用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(1) </a:t>
            </a:r>
            <a:r>
              <a:rPr lang="zh-CN" altLang="en-US" sz="2000" dirty="0"/>
              <a:t>先用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 </a:t>
            </a:r>
            <a:r>
              <a:rPr lang="zh-CN" altLang="en-US" sz="2000" dirty="0"/>
              <a:t>命令定义一个定理类环境：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newtheorem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定理环境名</a:t>
            </a:r>
            <a:r>
              <a:rPr lang="en-US" altLang="zh-CN" sz="2000" b="1" dirty="0"/>
              <a:t>}{</a:t>
            </a:r>
            <a:r>
              <a:rPr lang="zh-CN" altLang="en-US" sz="2000" b="1" dirty="0"/>
              <a:t>标题</a:t>
            </a:r>
            <a:r>
              <a:rPr lang="en-US" altLang="zh-CN" sz="2000" b="1" dirty="0"/>
              <a:t>}[</a:t>
            </a:r>
            <a:r>
              <a:rPr lang="zh-CN" altLang="en-US" sz="2000" b="1" dirty="0"/>
              <a:t>父计数器</a:t>
            </a:r>
            <a:r>
              <a:rPr lang="en-US" altLang="zh-CN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(2) </a:t>
            </a:r>
            <a:r>
              <a:rPr lang="zh-CN" altLang="en-US" sz="2000" dirty="0"/>
              <a:t>然后就可以使用该定理环境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\begin{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附加标题</a:t>
            </a:r>
            <a:r>
              <a:rPr lang="en-US" altLang="zh-CN" sz="2000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\end{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要为多个定理类环境使用共同的计数器 </a:t>
            </a:r>
            <a:r>
              <a:rPr lang="en-US" altLang="zh-CN" sz="2000" dirty="0"/>
              <a:t>(</a:t>
            </a:r>
            <a:r>
              <a:rPr lang="zh-CN" altLang="en-US" sz="2000" dirty="0"/>
              <a:t>即共同编号</a:t>
            </a:r>
            <a:r>
              <a:rPr lang="en-US" altLang="zh-CN" sz="2000" dirty="0"/>
              <a:t>)</a:t>
            </a:r>
            <a:r>
              <a:rPr lang="zh-CN" altLang="en-US" sz="2000" dirty="0"/>
              <a:t>，则用下面命令：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</a:t>
            </a:r>
            <a:r>
              <a:rPr lang="zh-CN" altLang="en-US" sz="2000" dirty="0"/>
              <a:t>新定理环境名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已有定理环境名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5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C956A-77F8-E881-34B7-5CF862F7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6590F-5B16-F0AB-E584-BDE9CD0C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DF9E90-B396-00D6-A77D-DE1AB04FB32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15A58-2738-0A43-ED6E-77CDA5CC4237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定理类环境举例</a:t>
            </a:r>
            <a:r>
              <a:rPr lang="en-US" altLang="zh-CN" sz="2000" dirty="0"/>
              <a:t>: 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{theorem}{</a:t>
            </a:r>
            <a:r>
              <a:rPr lang="zh-CN" altLang="en-US" sz="2000" dirty="0"/>
              <a:t>定理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{definition}{</a:t>
            </a:r>
            <a:r>
              <a:rPr lang="zh-CN" altLang="en-US" sz="2000" dirty="0"/>
              <a:t>定义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{property}[theorem]{</a:t>
            </a:r>
            <a:r>
              <a:rPr lang="zh-CN" altLang="en-US" sz="2000" dirty="0"/>
              <a:t>性质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{lemma}{</a:t>
            </a:r>
            <a:r>
              <a:rPr lang="zh-CN" altLang="en-US" sz="2000" dirty="0"/>
              <a:t>引理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{corollary}{</a:t>
            </a:r>
            <a:r>
              <a:rPr lang="zh-CN" altLang="en-US" sz="2000" dirty="0"/>
              <a:t>推论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{remark}{</a:t>
            </a:r>
            <a:r>
              <a:rPr lang="zh-CN" altLang="en-US" sz="2000" dirty="0"/>
              <a:t>注记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i="1" dirty="0"/>
              <a:t>定理类环境的高级定制</a:t>
            </a:r>
            <a:r>
              <a:rPr lang="en-US" altLang="zh-CN" sz="2000" i="1" dirty="0"/>
              <a:t>: </a:t>
            </a:r>
            <a:r>
              <a:rPr lang="en-US" altLang="zh-CN" sz="2000" i="1" dirty="0" err="1"/>
              <a:t>amsthm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宏包或 </a:t>
            </a:r>
            <a:r>
              <a:rPr lang="en-US" altLang="zh-CN" sz="2000" i="1" dirty="0" err="1"/>
              <a:t>ntheorem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</a:t>
            </a:r>
            <a:r>
              <a:rPr lang="en-US" altLang="zh-CN" sz="2000" i="1" dirty="0"/>
              <a:t>, </a:t>
            </a:r>
            <a:r>
              <a:rPr lang="zh-CN" altLang="en-US" sz="2000" i="1" dirty="0"/>
              <a:t>详细用法参见宏包手册</a:t>
            </a:r>
            <a:endParaRPr lang="en-US" altLang="zh-CN" sz="2000" i="1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amsthm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宏包还定义了 </a:t>
            </a:r>
            <a:r>
              <a:rPr lang="en-US" altLang="zh-CN" sz="2000" dirty="0"/>
              <a:t>proof </a:t>
            </a:r>
            <a:r>
              <a:rPr lang="zh-CN" altLang="en-US" sz="2000" dirty="0"/>
              <a:t>环境。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7064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E5E-FD4D-4640-F9E3-B5EB5205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B98AED0-4E6B-03D5-8600-E461E41BE99E}"/>
              </a:ext>
            </a:extLst>
          </p:cNvPr>
          <p:cNvSpPr/>
          <p:nvPr/>
        </p:nvSpPr>
        <p:spPr>
          <a:xfrm>
            <a:off x="3659330" y="2177998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01E355-2398-703F-0A51-943E6CFF84F7}"/>
              </a:ext>
            </a:extLst>
          </p:cNvPr>
          <p:cNvSpPr/>
          <p:nvPr/>
        </p:nvSpPr>
        <p:spPr>
          <a:xfrm>
            <a:off x="3659330" y="2508833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17EB2A-F308-233A-52D9-74229B3900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3FF8132-E04D-A945-069D-64E45B658D42}"/>
              </a:ext>
            </a:extLst>
          </p:cNvPr>
          <p:cNvGrpSpPr/>
          <p:nvPr/>
        </p:nvGrpSpPr>
        <p:grpSpPr>
          <a:xfrm>
            <a:off x="4055330" y="2782936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6A3F762-D046-C51E-B519-98DB3BAD08F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文档元素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C2E4BAE-1804-105E-FFF5-18920A3F6071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五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EB494CE-5DE4-10D1-F325-D4B264D1C6CA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E741232-9530-0F03-C278-7B8D43C08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86DC-174F-1470-BE8D-72F599CF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D943C-AD9F-7D51-B941-CEAA77F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FC590C-33DD-6FC7-1859-E42FAF356D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基本要素与框架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CE0072-3989-D6E8-DC41-0A353B7E1B51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基本框架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摘要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目录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正文</a:t>
            </a:r>
            <a:r>
              <a:rPr lang="en-US" altLang="zh-CN" sz="2000" dirty="0"/>
              <a:t>: </a:t>
            </a:r>
            <a:r>
              <a:rPr lang="zh-CN" altLang="en-US" sz="2000" dirty="0"/>
              <a:t>章</a:t>
            </a:r>
            <a:r>
              <a:rPr lang="en-US" altLang="zh-CN" sz="2000" dirty="0"/>
              <a:t>, </a:t>
            </a:r>
            <a:r>
              <a:rPr lang="zh-CN" altLang="en-US" sz="2000" dirty="0"/>
              <a:t>节</a:t>
            </a:r>
            <a:r>
              <a:rPr lang="en-US" altLang="zh-CN" sz="2000" dirty="0"/>
              <a:t>, </a:t>
            </a:r>
            <a:r>
              <a:rPr lang="zh-CN" altLang="en-US" sz="2000" dirty="0"/>
              <a:t>小节</a:t>
            </a:r>
            <a:r>
              <a:rPr lang="en-US" altLang="zh-CN" sz="2000" dirty="0"/>
              <a:t>, . . 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附录</a:t>
            </a:r>
            <a:r>
              <a:rPr lang="en-US" altLang="zh-CN" sz="2000" dirty="0"/>
              <a:t>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基本元素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普通文本</a:t>
            </a:r>
            <a:r>
              <a:rPr lang="en-US" altLang="zh-CN" sz="2000" dirty="0"/>
              <a:t>: </a:t>
            </a:r>
            <a:r>
              <a:rPr lang="zh-CN" altLang="en-US" sz="2000" dirty="0"/>
              <a:t>字体</a:t>
            </a:r>
            <a:r>
              <a:rPr lang="en-US" altLang="zh-CN" sz="2000" dirty="0"/>
              <a:t>, </a:t>
            </a:r>
            <a:r>
              <a:rPr lang="zh-CN" altLang="en-US" sz="2000" dirty="0"/>
              <a:t>大小</a:t>
            </a:r>
            <a:r>
              <a:rPr lang="en-US" altLang="zh-CN" sz="2000" dirty="0"/>
              <a:t>, </a:t>
            </a:r>
            <a:r>
              <a:rPr lang="zh-CN" altLang="en-US" sz="2000" dirty="0"/>
              <a:t>脚注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浮动对象</a:t>
            </a:r>
            <a:r>
              <a:rPr lang="en-US" altLang="zh-CN" sz="2000" dirty="0"/>
              <a:t>: </a:t>
            </a:r>
            <a:r>
              <a:rPr lang="zh-CN" altLang="en-US" sz="2000" dirty="0"/>
              <a:t>列表</a:t>
            </a:r>
            <a:r>
              <a:rPr lang="en-US" altLang="zh-CN" sz="2000" dirty="0"/>
              <a:t>, </a:t>
            </a:r>
            <a:r>
              <a:rPr lang="zh-CN" altLang="en-US" sz="2000" dirty="0"/>
              <a:t>表格</a:t>
            </a:r>
            <a:r>
              <a:rPr lang="en-US" altLang="zh-CN" sz="2000" dirty="0"/>
              <a:t>, </a:t>
            </a:r>
            <a:r>
              <a:rPr lang="zh-CN" altLang="en-US" sz="2000" dirty="0"/>
              <a:t>插图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数学公式</a:t>
            </a:r>
            <a:r>
              <a:rPr lang="en-US" altLang="zh-CN" sz="2000" dirty="0"/>
              <a:t>, </a:t>
            </a:r>
            <a:r>
              <a:rPr lang="zh-CN" altLang="en-US" sz="2000" dirty="0"/>
              <a:t>定义</a:t>
            </a:r>
            <a:r>
              <a:rPr lang="en-US" altLang="zh-CN" sz="2000" dirty="0"/>
              <a:t>, </a:t>
            </a:r>
            <a:r>
              <a:rPr lang="zh-CN" altLang="en-US" sz="2000" dirty="0"/>
              <a:t>定理</a:t>
            </a:r>
            <a:r>
              <a:rPr lang="en-US" altLang="zh-CN" sz="2000" dirty="0"/>
              <a:t>, </a:t>
            </a:r>
            <a:r>
              <a:rPr lang="zh-CN" altLang="en-US" sz="2000" dirty="0"/>
              <a:t>引理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排出漂亮文档</a:t>
            </a:r>
            <a:r>
              <a:rPr lang="en-US" altLang="zh-CN" sz="2000" dirty="0"/>
              <a:t>: </a:t>
            </a:r>
            <a:r>
              <a:rPr lang="zh-CN" altLang="en-US" sz="2000" dirty="0"/>
              <a:t>颜色</a:t>
            </a:r>
            <a:r>
              <a:rPr lang="en-US" altLang="zh-CN" sz="2000" dirty="0"/>
              <a:t>, </a:t>
            </a:r>
            <a:r>
              <a:rPr lang="zh-CN" altLang="en-US" sz="2000" dirty="0"/>
              <a:t>链接</a:t>
            </a:r>
            <a:r>
              <a:rPr lang="en-US" altLang="zh-CN" sz="20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08227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BA65-EF69-20BD-1CE8-E6F8DE9A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6A4D3-39F0-A2E2-5321-6E7AE83B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B1C1E-4409-1155-81E3-9B2EF9E89FD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F432F-4C5A-F1CF-767D-04B2283DA892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chemeClr val="accent1"/>
                </a:solidFill>
              </a:rPr>
              <a:t>\title{</a:t>
            </a:r>
            <a:r>
              <a:rPr lang="zh-CN" altLang="en-US" dirty="0">
                <a:solidFill>
                  <a:schemeClr val="accent1"/>
                </a:solidFill>
              </a:rPr>
              <a:t>标题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author{</a:t>
            </a:r>
            <a:r>
              <a:rPr lang="zh-CN" altLang="en-US" dirty="0">
                <a:solidFill>
                  <a:schemeClr val="accent1"/>
                </a:solidFill>
              </a:rPr>
              <a:t>作者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date{</a:t>
            </a:r>
            <a:r>
              <a:rPr lang="zh-CN" altLang="en-US" dirty="0">
                <a:solidFill>
                  <a:schemeClr val="accent1"/>
                </a:solidFill>
              </a:rPr>
              <a:t>日期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en-US" altLang="zh-CN" dirty="0"/>
              <a:t> </a:t>
            </a:r>
            <a:r>
              <a:rPr lang="zh-CN" altLang="en-US" sz="1600" dirty="0"/>
              <a:t>→</a:t>
            </a:r>
            <a:r>
              <a:rPr lang="zh-CN" altLang="en-US" sz="1600" dirty="0">
                <a:solidFill>
                  <a:schemeClr val="accent1"/>
                </a:solidFill>
              </a:rPr>
              <a:t> </a:t>
            </a:r>
            <a:r>
              <a:rPr lang="zh-CN" altLang="en-US" sz="1600" dirty="0"/>
              <a:t>可在导言区或正文使用。只提供生成标题所需的信息</a:t>
            </a:r>
            <a:r>
              <a:rPr lang="en-US" altLang="zh-CN" sz="1600" dirty="0"/>
              <a:t>, </a:t>
            </a:r>
            <a:r>
              <a:rPr lang="zh-CN" altLang="en-US" sz="1600" dirty="0"/>
              <a:t>并不生成标题！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en-GB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 </a:t>
            </a:r>
            <a:r>
              <a:rPr lang="zh-CN" altLang="en-US" sz="1600" dirty="0"/>
              <a:t>→ 设置好上述信息后，随后插入生成标题的命令，放在正文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如果要用到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zh-CN" altLang="en-US" dirty="0"/>
              <a:t>，</a:t>
            </a:r>
            <a:r>
              <a:rPr lang="en-US" altLang="zh-CN" dirty="0"/>
              <a:t>title </a:t>
            </a:r>
            <a:r>
              <a:rPr lang="zh-CN" altLang="en-US" dirty="0"/>
              <a:t>必须设置，后两者可不设置（不设置 </a:t>
            </a:r>
            <a:r>
              <a:rPr lang="en-US" altLang="zh-CN" dirty="0"/>
              <a:t>author </a:t>
            </a:r>
            <a:r>
              <a:rPr lang="zh-CN" altLang="en-US" dirty="0"/>
              <a:t>会有警告，可以留空）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如果标题过长</a:t>
            </a:r>
            <a:r>
              <a:rPr lang="en-US" altLang="zh-CN" dirty="0"/>
              <a:t>, </a:t>
            </a:r>
            <a:r>
              <a:rPr lang="zh-CN" altLang="en-US" dirty="0"/>
              <a:t>可以用 </a:t>
            </a:r>
            <a:r>
              <a:rPr lang="en-US" altLang="zh-CN" dirty="0"/>
              <a:t>\\ </a:t>
            </a:r>
            <a:r>
              <a:rPr lang="zh-CN" altLang="en-US" dirty="0"/>
              <a:t>强制换行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en-US" altLang="zh-CN" dirty="0"/>
              <a:t>\</a:t>
            </a:r>
            <a:r>
              <a:rPr lang="en-GB" altLang="zh-CN" dirty="0"/>
              <a:t>date{} → </a:t>
            </a:r>
            <a:r>
              <a:rPr lang="zh-CN" altLang="en-US" dirty="0"/>
              <a:t>花括号中留空则不输出日期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如果省略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命令</a:t>
            </a:r>
            <a:r>
              <a:rPr lang="en-US" altLang="zh-CN" dirty="0"/>
              <a:t>, </a:t>
            </a:r>
            <a:r>
              <a:rPr lang="zh-CN" altLang="en-US" dirty="0"/>
              <a:t>则自动加上当前日期。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b="1" dirty="0"/>
              <a:t>日期格式：</a:t>
            </a:r>
            <a:r>
              <a:rPr lang="zh-CN" altLang="en-US" dirty="0"/>
              <a:t>英文文档类默认形如 </a:t>
            </a:r>
            <a:r>
              <a:rPr lang="en-US" altLang="zh-CN" dirty="0"/>
              <a:t>January 16, 2025;</a:t>
            </a:r>
            <a:r>
              <a:rPr lang="zh-CN" altLang="en-US" dirty="0"/>
              <a:t> 中文文档类</a:t>
            </a:r>
            <a:r>
              <a:rPr lang="en-US" altLang="zh-CN" dirty="0"/>
              <a:t>(</a:t>
            </a:r>
            <a:r>
              <a:rPr lang="en-US" altLang="zh-CN" dirty="0" err="1"/>
              <a:t>ctex</a:t>
            </a:r>
            <a:r>
              <a:rPr lang="en-US" altLang="zh-CN" dirty="0"/>
              <a:t>)</a:t>
            </a:r>
            <a:r>
              <a:rPr lang="zh-CN" altLang="en-US" dirty="0"/>
              <a:t>默认形如 </a:t>
            </a:r>
            <a:r>
              <a:rPr lang="en-US" altLang="zh-CN" dirty="0"/>
              <a:t>2025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16 </a:t>
            </a:r>
            <a:r>
              <a:rPr lang="zh-CN" altLang="en-US" dirty="0"/>
              <a:t>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dirty="0"/>
              <a:t>更改格式可用 </a:t>
            </a:r>
            <a:r>
              <a:rPr lang="en-GB" altLang="zh-CN" dirty="0" err="1"/>
              <a:t>isodate</a:t>
            </a:r>
            <a:r>
              <a:rPr lang="en-GB" altLang="zh-CN" dirty="0"/>
              <a:t> </a:t>
            </a:r>
            <a:r>
              <a:rPr lang="zh-CN" altLang="en-US" dirty="0"/>
              <a:t>宏包，</a:t>
            </a:r>
            <a:r>
              <a:rPr lang="en-US" altLang="zh-CN" dirty="0" err="1"/>
              <a:t>ctex</a:t>
            </a:r>
            <a:r>
              <a:rPr lang="en-US" altLang="zh-CN" dirty="0"/>
              <a:t> </a:t>
            </a:r>
            <a:r>
              <a:rPr lang="zh-CN" altLang="en-US" dirty="0"/>
              <a:t>文档类也可用 </a:t>
            </a:r>
            <a:r>
              <a:rPr lang="en-GB" altLang="zh-CN" dirty="0"/>
              <a:t>\</a:t>
            </a:r>
            <a:r>
              <a:rPr lang="en-GB" altLang="zh-CN" dirty="0" err="1"/>
              <a:t>ctexset</a:t>
            </a:r>
            <a:r>
              <a:rPr lang="en-GB" altLang="zh-CN" dirty="0"/>
              <a:t>{today=big</a:t>
            </a:r>
            <a:r>
              <a:rPr lang="zh-CN" altLang="en-US" dirty="0"/>
              <a:t>或</a:t>
            </a:r>
            <a:r>
              <a:rPr lang="en-US" altLang="zh-CN" dirty="0"/>
              <a:t>small</a:t>
            </a:r>
            <a:r>
              <a:rPr lang="zh-CN" altLang="en-US" dirty="0"/>
              <a:t>或</a:t>
            </a:r>
            <a:r>
              <a:rPr lang="en-US" altLang="zh-CN" dirty="0"/>
              <a:t>old</a:t>
            </a:r>
            <a:r>
              <a:rPr lang="en-GB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 </a:t>
            </a:r>
            <a:r>
              <a:rPr lang="en-US" altLang="zh-CN" dirty="0"/>
              <a:t>big</a:t>
            </a:r>
            <a:r>
              <a:rPr lang="zh-CN" altLang="en-US" dirty="0"/>
              <a:t> 形如 二〇二五年一月十六日；</a:t>
            </a:r>
            <a:r>
              <a:rPr lang="en-US" altLang="zh-CN" dirty="0"/>
              <a:t>small </a:t>
            </a:r>
            <a:r>
              <a:rPr lang="zh-CN" altLang="en-US" dirty="0"/>
              <a:t>即为中文文档默认形式；</a:t>
            </a:r>
            <a:r>
              <a:rPr lang="en-US" altLang="zh-CN" dirty="0"/>
              <a:t>old </a:t>
            </a:r>
            <a:r>
              <a:rPr lang="zh-CN" altLang="en-US" dirty="0"/>
              <a:t>即为英文文档默认形式。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角注</a:t>
            </a:r>
            <a:r>
              <a:rPr lang="en-US" altLang="zh-CN" dirty="0"/>
              <a:t>: \</a:t>
            </a:r>
            <a:r>
              <a:rPr lang="en-GB" altLang="zh-CN" dirty="0"/>
              <a:t>thanks{...}</a:t>
            </a:r>
            <a:r>
              <a:rPr lang="zh-CN" altLang="en-US" dirty="0"/>
              <a:t>，必须放置在 </a:t>
            </a:r>
            <a:r>
              <a:rPr lang="en-US" altLang="zh-CN" dirty="0"/>
              <a:t>\</a:t>
            </a:r>
            <a:r>
              <a:rPr lang="en-GB" altLang="zh-CN" dirty="0"/>
              <a:t>title, \author </a:t>
            </a:r>
            <a:r>
              <a:rPr lang="zh-CN" altLang="en-US" dirty="0"/>
              <a:t>和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的参数中 </a:t>
            </a:r>
            <a:r>
              <a:rPr lang="en-US" altLang="zh-CN" dirty="0"/>
              <a:t>(</a:t>
            </a:r>
            <a:r>
              <a:rPr lang="zh-CN" altLang="en-US" dirty="0"/>
              <a:t>即 </a:t>
            </a:r>
            <a:r>
              <a:rPr lang="en-US" altLang="zh-CN" dirty="0"/>
              <a:t>{ } </a:t>
            </a:r>
            <a:r>
              <a:rPr lang="zh-CN" altLang="en-US" dirty="0"/>
              <a:t>内</a:t>
            </a:r>
            <a:r>
              <a:rPr lang="en-US" altLang="zh-CN" dirty="0"/>
              <a:t>), </a:t>
            </a:r>
            <a:r>
              <a:rPr lang="zh-CN" altLang="en-US" dirty="0"/>
              <a:t>可出现多次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若有多个作者</a:t>
            </a:r>
            <a:r>
              <a:rPr lang="en-US" altLang="zh-CN" dirty="0"/>
              <a:t>, </a:t>
            </a:r>
            <a:r>
              <a:rPr lang="zh-CN" altLang="en-US" dirty="0"/>
              <a:t>可用 </a:t>
            </a:r>
            <a:r>
              <a:rPr lang="en-US" altLang="zh-CN" dirty="0"/>
              <a:t>\</a:t>
            </a:r>
            <a:r>
              <a:rPr lang="en-GB" altLang="zh-CN" dirty="0"/>
              <a:t>and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横排</a:t>
            </a:r>
            <a:r>
              <a:rPr lang="en-US" altLang="zh-CN" dirty="0"/>
              <a:t>), </a:t>
            </a:r>
            <a:r>
              <a:rPr lang="zh-CN" altLang="en-US" dirty="0"/>
              <a:t>也可使用 </a:t>
            </a:r>
            <a:r>
              <a:rPr lang="en-US" altLang="zh-CN" dirty="0"/>
              <a:t>\\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竖排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5975-C1C9-912A-D1DB-7CB4CCFFF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1DEF20-431D-99E4-2FD5-DF3E4123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29741D-A21C-32AD-0863-4570788302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7E8247-88E4-1588-C313-F518B8E83AE9}"/>
              </a:ext>
            </a:extLst>
          </p:cNvPr>
          <p:cNvSpPr txBox="1"/>
          <p:nvPr/>
        </p:nvSpPr>
        <p:spPr>
          <a:xfrm>
            <a:off x="444501" y="869674"/>
            <a:ext cx="11051504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标准类还提供了一个简单的 </a:t>
            </a:r>
            <a:r>
              <a:rPr lang="en-US" altLang="zh-CN" dirty="0"/>
              <a:t>titlepage </a:t>
            </a:r>
            <a:r>
              <a:rPr lang="zh-CN" altLang="en-US" dirty="0"/>
              <a:t>环境，生成不带页眉页脚的一页。用户可以在这个环境中使用各种排版元素自由发挥，生成自定义的标题页以替代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en-US" altLang="zh-CN" dirty="0"/>
              <a:t> </a:t>
            </a:r>
            <a:r>
              <a:rPr lang="zh-CN" altLang="en-US" dirty="0"/>
              <a:t>命令，甚至可以利用它重新定义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renewcommand</a:t>
            </a:r>
            <a:r>
              <a:rPr lang="en-US" altLang="zh-CN" dirty="0">
                <a:solidFill>
                  <a:schemeClr val="accent1"/>
                </a:solidFill>
              </a:rPr>
              <a:t>{\</a:t>
            </a:r>
            <a:r>
              <a:rPr lang="en-US" altLang="zh-CN" dirty="0" err="1">
                <a:solidFill>
                  <a:schemeClr val="accent1"/>
                </a:solidFill>
              </a:rPr>
              <a:t>maketitle</a:t>
            </a:r>
            <a:r>
              <a:rPr lang="en-US" altLang="zh-CN" dirty="0">
                <a:solidFill>
                  <a:schemeClr val="accent1"/>
                </a:solidFill>
              </a:rPr>
              <a:t>}{\begin{titlepage}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... % </a:t>
            </a:r>
            <a:r>
              <a:rPr lang="zh-CN" altLang="en-US" dirty="0">
                <a:solidFill>
                  <a:schemeClr val="accent1"/>
                </a:solidFill>
              </a:rPr>
              <a:t>用户自定义命令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\end{titlepage}}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示例：</a:t>
            </a:r>
            <a:r>
              <a:rPr lang="en-GB" altLang="zh-CN" dirty="0">
                <a:hlinkClick r:id="rId3"/>
              </a:rPr>
              <a:t>LaTeX</a:t>
            </a:r>
            <a:r>
              <a:rPr lang="zh-CN" altLang="en-US" dirty="0">
                <a:hlinkClick r:id="rId3"/>
              </a:rPr>
              <a:t>作业封面模板分享</a:t>
            </a:r>
            <a:r>
              <a:rPr lang="en-US" altLang="zh-CN" dirty="0">
                <a:hlinkClick r:id="rId3"/>
              </a:rPr>
              <a:t>-</a:t>
            </a:r>
            <a:r>
              <a:rPr lang="en-GB" altLang="zh-CN" dirty="0">
                <a:hlinkClick r:id="rId3"/>
              </a:rPr>
              <a:t>CSDN</a:t>
            </a:r>
            <a:r>
              <a:rPr lang="zh-CN" altLang="en-US" dirty="0">
                <a:hlinkClick r:id="rId3"/>
              </a:rPr>
              <a:t>博客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590696-3A65-10E2-EBCA-3D4BFE610E0A}"/>
              </a:ext>
            </a:extLst>
          </p:cNvPr>
          <p:cNvSpPr txBox="1"/>
          <p:nvPr/>
        </p:nvSpPr>
        <p:spPr>
          <a:xfrm>
            <a:off x="481765" y="3677916"/>
            <a:ext cx="10976976" cy="170495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以上这些是 L</a:t>
            </a:r>
            <a:r>
              <a:rPr lang="en-US" altLang="zh-CN" dirty="0"/>
              <a:t>a</a:t>
            </a:r>
            <a:r>
              <a:rPr lang="zh-CN" altLang="en-US" dirty="0"/>
              <a:t>T</a:t>
            </a:r>
            <a:r>
              <a:rPr lang="en-US" altLang="zh-CN" dirty="0"/>
              <a:t>e</a:t>
            </a:r>
            <a:r>
              <a:rPr lang="zh-CN" altLang="en-US" dirty="0"/>
              <a:t>X 标准文档类的标题页相关命令用法。在各种文档模板中经常有自定义的标题页，有可能需要除了 \title 和 \author 以外的命令给定信息，用法也可能与标准文档类的不一致（甚至有些模板可能没有定义 titlepage 等环境）。使用文档模板前一定要</a:t>
            </a:r>
            <a:r>
              <a:rPr lang="zh-CN" altLang="en-US" b="1" dirty="0"/>
              <a:t>仔细阅读文档模板的帮助文档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912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8100-7917-066E-4588-05F68EBF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650B-F1F0-4CA4-ADB9-34161B2B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C0E488-15BB-B746-18E7-FE092E75B3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C9FAF-95D6-E068-DA26-4A0C1F7D4BE2}"/>
              </a:ext>
            </a:extLst>
          </p:cNvPr>
          <p:cNvSpPr txBox="1"/>
          <p:nvPr/>
        </p:nvSpPr>
        <p:spPr>
          <a:xfrm>
            <a:off x="444501" y="869674"/>
            <a:ext cx="6731500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</a:t>
            </a:r>
            <a:r>
              <a:rPr lang="en-GB" altLang="zh-CN" sz="2000" dirty="0">
                <a:solidFill>
                  <a:srgbClr val="004E98"/>
                </a:solidFill>
              </a:rPr>
              <a:t>part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\chapter </a:t>
            </a:r>
            <a:r>
              <a:rPr lang="zh-CN" altLang="en-US" sz="2000" dirty="0"/>
              <a:t>（</a:t>
            </a:r>
            <a:r>
              <a:rPr lang="en-GB" altLang="zh-CN" sz="2000" b="1" dirty="0"/>
              <a:t>article </a:t>
            </a:r>
            <a:r>
              <a:rPr lang="zh-CN" altLang="en-US" sz="2000" b="1" dirty="0"/>
              <a:t>类中没有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\section, \subsection, \subsubsection,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\paragraph, \subparagraph</a:t>
            </a:r>
            <a:endParaRPr lang="en-GB" altLang="zh-CN" sz="2000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章节命令的一般调用方法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</a:t>
            </a:r>
            <a:r>
              <a:rPr lang="en-US" altLang="zh-CN" sz="2000" dirty="0"/>
              <a:t>[</a:t>
            </a:r>
            <a:r>
              <a:rPr lang="zh-CN" altLang="en-US" sz="2000" dirty="0"/>
              <a:t>短标题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  <a:r>
              <a:rPr lang="zh-CN" altLang="en-US" sz="2000" dirty="0"/>
              <a:t>（如 </a:t>
            </a:r>
            <a:r>
              <a:rPr lang="en-US" altLang="zh-CN" sz="2000" dirty="0"/>
              <a:t>\section[</a:t>
            </a:r>
            <a:r>
              <a:rPr lang="zh-CN" altLang="en-US" sz="2000" dirty="0"/>
              <a:t>一</a:t>
            </a:r>
            <a:r>
              <a:rPr lang="en-US" altLang="zh-CN" sz="2000" dirty="0"/>
              <a:t>]{</a:t>
            </a:r>
            <a:r>
              <a:rPr lang="zh-CN" altLang="en-US" sz="2000" dirty="0"/>
              <a:t>第一节</a:t>
            </a:r>
            <a:r>
              <a:rPr lang="en-US" altLang="zh-CN" sz="2000" dirty="0"/>
              <a:t>}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章节命令*</a:t>
            </a:r>
            <a:r>
              <a:rPr lang="en-US" altLang="zh-CN" sz="2000" dirty="0"/>
              <a:t>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短标题</a:t>
            </a:r>
            <a:r>
              <a:rPr lang="en-US" altLang="zh-CN" sz="2000" b="1" dirty="0"/>
              <a:t>: </a:t>
            </a:r>
            <a:r>
              <a:rPr lang="zh-CN" altLang="en-US" sz="2000" dirty="0"/>
              <a:t>用于显示在目录和页眉中</a:t>
            </a:r>
            <a:r>
              <a:rPr lang="en-US" altLang="zh-CN" sz="2000" dirty="0"/>
              <a:t>, </a:t>
            </a:r>
            <a:r>
              <a:rPr lang="zh-CN" altLang="en-US" sz="2000" dirty="0"/>
              <a:t>若无则与标题相同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带星号</a:t>
            </a:r>
            <a:r>
              <a:rPr lang="zh-CN" altLang="en-US" sz="2000" dirty="0"/>
              <a:t>的章节命令</a:t>
            </a:r>
            <a:r>
              <a:rPr lang="en-US" altLang="zh-CN" sz="2000" dirty="0"/>
              <a:t>: </a:t>
            </a:r>
            <a:r>
              <a:rPr lang="zh-CN" altLang="en-US" sz="2000" dirty="0"/>
              <a:t>不参与自动编号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53829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12CE-B181-9EC9-EC53-B4AAF136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A57DA1-DA22-CE7C-F4CD-7BF57E38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348BB2-E3A4-9EEA-60E2-B7C470AA5E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1C79F0-7816-0FE9-4174-441559606A0D}"/>
              </a:ext>
            </a:extLst>
          </p:cNvPr>
          <p:cNvSpPr txBox="1"/>
          <p:nvPr/>
        </p:nvSpPr>
        <p:spPr>
          <a:xfrm>
            <a:off x="444500" y="869674"/>
            <a:ext cx="8891503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>
                <a:solidFill>
                  <a:srgbClr val="004E98"/>
                </a:solidFill>
              </a:rPr>
              <a:t>part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\chapter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\section, \subsection, \subsubsection, \paragraph, \subparagraph</a:t>
            </a:r>
            <a:endParaRPr lang="en-GB" altLang="zh-CN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自动编号规则：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07B9C-48ED-1708-4856-7CBB424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6" y="1824941"/>
            <a:ext cx="5015999" cy="1926560"/>
          </a:xfrm>
          <a:prstGeom prst="rect">
            <a:avLst/>
          </a:prstGeom>
          <a:ln>
            <a:solidFill>
              <a:srgbClr val="004E98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3C9EA0-F253-DB4A-675E-A7B592AFC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49" y="1493906"/>
            <a:ext cx="4320004" cy="16471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238A5C-9869-AE45-F23C-CAC9A57CC7E0}"/>
              </a:ext>
            </a:extLst>
          </p:cNvPr>
          <p:cNvSpPr txBox="1"/>
          <p:nvPr/>
        </p:nvSpPr>
        <p:spPr>
          <a:xfrm>
            <a:off x="444500" y="3751501"/>
            <a:ext cx="10778553" cy="2633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更改自动编号的层级：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</a:t>
            </a:r>
            <a:r>
              <a:rPr lang="zh-CN" altLang="en-US" sz="1600" dirty="0"/>
              <a:t>层次号</a:t>
            </a:r>
            <a:r>
              <a:rPr lang="en-US" altLang="zh-CN" sz="1600" dirty="0"/>
              <a:t>}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例如：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}{4} → </a:t>
            </a:r>
            <a:r>
              <a:rPr lang="zh-CN" altLang="en-US" sz="1600" dirty="0"/>
              <a:t>使</a:t>
            </a:r>
            <a:r>
              <a:rPr lang="en-GB" altLang="zh-CN" sz="1600" dirty="0"/>
              <a:t> subsubsection </a:t>
            </a:r>
            <a:r>
              <a:rPr lang="zh-CN" altLang="en-US" sz="1600" dirty="0"/>
              <a:t>和 </a:t>
            </a:r>
            <a:r>
              <a:rPr lang="en-GB" altLang="zh-CN" sz="1600" dirty="0"/>
              <a:t>paragraph </a:t>
            </a:r>
            <a:r>
              <a:rPr lang="zh-CN" altLang="en-US" sz="1600" dirty="0"/>
              <a:t>都自动编号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修改章节计数器的值： \setcounter{section}{数}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计数器的从属关系</a:t>
            </a:r>
            <a:r>
              <a:rPr lang="en-US" altLang="zh-CN" sz="1600" dirty="0"/>
              <a:t>(</a:t>
            </a:r>
            <a:r>
              <a:rPr lang="zh-CN" altLang="en-US" sz="1600" dirty="0"/>
              <a:t>需放在导言区</a:t>
            </a:r>
            <a:r>
              <a:rPr lang="en-US" altLang="zh-CN" sz="1600" dirty="0"/>
              <a:t>)</a:t>
            </a:r>
            <a:r>
              <a:rPr lang="zh-CN" altLang="en-US" sz="1600" dirty="0"/>
              <a:t>：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</a:t>
            </a:r>
            <a:r>
              <a:rPr lang="zh-CN" altLang="en-US" sz="1600" dirty="0"/>
              <a:t>从计数器</a:t>
            </a:r>
            <a:r>
              <a:rPr lang="en-US" altLang="zh-CN" sz="1600" dirty="0"/>
              <a:t>}{</a:t>
            </a:r>
            <a:r>
              <a:rPr lang="zh-CN" altLang="en-US" sz="1600" dirty="0"/>
              <a:t>主计数器</a:t>
            </a:r>
            <a:r>
              <a:rPr lang="en-US" altLang="zh-CN" sz="1600" dirty="0"/>
              <a:t>}</a:t>
            </a:r>
            <a:r>
              <a:rPr lang="zh-CN" altLang="en-US" sz="1600" dirty="0"/>
              <a:t>，例如 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{equation}{section}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修改编号格式：例如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renewcommand</a:t>
            </a:r>
            <a:r>
              <a:rPr lang="en-GB" altLang="zh-CN" sz="1600" dirty="0"/>
              <a:t>{</a:t>
            </a:r>
            <a:r>
              <a:rPr lang="en-GB" altLang="zh-CN" sz="1600" b="1" dirty="0"/>
              <a:t>\</a:t>
            </a:r>
            <a:r>
              <a:rPr lang="en-GB" altLang="zh-CN" sz="1600" b="1" dirty="0" err="1"/>
              <a:t>thesection</a:t>
            </a:r>
            <a:r>
              <a:rPr lang="en-GB" altLang="zh-CN" sz="1600" dirty="0"/>
              <a:t>}{\</a:t>
            </a:r>
            <a:r>
              <a:rPr lang="en-GB" altLang="zh-CN" sz="1600" dirty="0" err="1"/>
              <a:t>arabic</a:t>
            </a:r>
            <a:r>
              <a:rPr lang="en-GB" altLang="zh-CN" sz="1600" dirty="0"/>
              <a:t>{chapter}\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{section}}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thesection</a:t>
            </a:r>
            <a:r>
              <a:rPr lang="en-US" altLang="zh-CN" sz="1600" dirty="0"/>
              <a:t> </a:t>
            </a:r>
            <a:r>
              <a:rPr lang="zh-CN" altLang="en-US" sz="1600" dirty="0"/>
              <a:t>表示节标题中编号的显示形式，类似还有 </a:t>
            </a:r>
            <a:r>
              <a:rPr lang="en-GB" altLang="zh-CN" sz="1600" dirty="0" err="1"/>
              <a:t>theequation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thesubsection</a:t>
            </a:r>
            <a:r>
              <a:rPr lang="en-US" altLang="zh-CN" sz="1600" dirty="0"/>
              <a:t>……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arabic</a:t>
            </a:r>
            <a:r>
              <a:rPr lang="en-US" altLang="zh-CN" sz="1600" dirty="0"/>
              <a:t> (</a:t>
            </a:r>
            <a:r>
              <a:rPr lang="zh-CN" altLang="en-US" sz="1600" dirty="0"/>
              <a:t>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小写罗马数字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大写罗马数字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 (</a:t>
            </a:r>
            <a:r>
              <a:rPr lang="zh-CN" altLang="en-US" sz="1600" dirty="0"/>
              <a:t>大写字母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US" altLang="zh-CN" sz="1600" dirty="0"/>
              <a:t>a</a:t>
            </a:r>
            <a:r>
              <a:rPr lang="en-GB" altLang="zh-CN" sz="1600" dirty="0" err="1"/>
              <a:t>lph</a:t>
            </a:r>
            <a:r>
              <a:rPr lang="en-GB" altLang="zh-CN" sz="1600" dirty="0"/>
              <a:t> (</a:t>
            </a:r>
            <a:r>
              <a:rPr lang="zh-CN" altLang="en-US" sz="1600" dirty="0"/>
              <a:t>小写字母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 等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6817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E824-25DE-539E-207B-8728F645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F2F36-68A9-C885-FD5B-F0431D81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C9CCB-ECB5-91AB-AA57-6B9A148C1C7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2B1B35-8733-2DEC-CE6B-C16AFB39DA0D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设置目录中显示的章节层次</a:t>
            </a:r>
            <a:r>
              <a:rPr lang="en-US" altLang="zh-CN" dirty="0"/>
              <a:t>: \</a:t>
            </a:r>
            <a:r>
              <a:rPr lang="en-US" altLang="zh-CN" dirty="0" err="1"/>
              <a:t>setcounter</a:t>
            </a:r>
            <a:r>
              <a:rPr lang="en-US" altLang="zh-CN" dirty="0"/>
              <a:t>{</a:t>
            </a:r>
            <a:r>
              <a:rPr lang="en-US" altLang="zh-CN" dirty="0" err="1"/>
              <a:t>tocdepth</a:t>
            </a:r>
            <a:r>
              <a:rPr lang="en-US" altLang="zh-CN" dirty="0"/>
              <a:t>}{</a:t>
            </a:r>
            <a:r>
              <a:rPr lang="zh-CN" altLang="en-US" dirty="0"/>
              <a:t>层次号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- </a:t>
            </a:r>
            <a:r>
              <a:rPr lang="zh-CN" altLang="en-US" dirty="0"/>
              <a:t>请在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命令之前使用。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只有</a:t>
            </a:r>
            <a:r>
              <a:rPr lang="zh-CN" altLang="en-US" b="1" dirty="0"/>
              <a:t>自动编号的章节</a:t>
            </a:r>
            <a:r>
              <a:rPr lang="zh-CN" altLang="en-US" dirty="0"/>
              <a:t>才会在目录中显示 </a:t>
            </a:r>
            <a:r>
              <a:rPr lang="en-US" altLang="zh-CN" dirty="0"/>
              <a:t>(</a:t>
            </a:r>
            <a:r>
              <a:rPr lang="zh-CN" altLang="en-US" dirty="0"/>
              <a:t>带星号的章节不显示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若需在目录中输出不自动编号的章节</a:t>
            </a:r>
            <a:r>
              <a:rPr lang="en-US" altLang="zh-CN" dirty="0"/>
              <a:t>, </a:t>
            </a:r>
            <a:r>
              <a:rPr lang="zh-CN" altLang="en-US" dirty="0"/>
              <a:t>可使用下面的命令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addcontentsline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章节名称</a:t>
            </a:r>
            <a:r>
              <a:rPr lang="en-US" altLang="zh-CN" dirty="0">
                <a:solidFill>
                  <a:schemeClr val="accent1"/>
                </a:solidFill>
              </a:rPr>
              <a:t>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addtocontents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章节名称可以是 </a:t>
            </a:r>
            <a:r>
              <a:rPr lang="en-US" altLang="zh-CN" dirty="0"/>
              <a:t>part, chapter, section, ...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第二个命令按原样输出条目内容</a:t>
            </a:r>
            <a:r>
              <a:rPr lang="en-US" altLang="zh-CN" dirty="0"/>
              <a:t>, </a:t>
            </a:r>
            <a:r>
              <a:rPr lang="zh-CN" altLang="en-US" dirty="0"/>
              <a:t>且不显示页码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为了生成正确的目录</a:t>
            </a:r>
            <a:r>
              <a:rPr lang="en-US" altLang="zh-CN" dirty="0"/>
              <a:t>, </a:t>
            </a:r>
            <a:r>
              <a:rPr lang="zh-CN" altLang="en-US" dirty="0"/>
              <a:t>一般需编译两次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章节标题和目录的高级定制</a:t>
            </a:r>
            <a:r>
              <a:rPr lang="en-US" altLang="zh-CN" dirty="0"/>
              <a:t>: </a:t>
            </a:r>
            <a:r>
              <a:rPr lang="en-US" altLang="zh-CN" dirty="0" err="1"/>
              <a:t>titlesec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titletoc</a:t>
            </a:r>
            <a:r>
              <a:rPr lang="en-US" altLang="zh-CN" dirty="0"/>
              <a:t> </a:t>
            </a:r>
            <a:r>
              <a:rPr lang="zh-CN" altLang="en-US" dirty="0"/>
              <a:t>宏包 </a:t>
            </a:r>
            <a:r>
              <a:rPr lang="en-US" altLang="zh-CN" dirty="0"/>
              <a:t>(</a:t>
            </a:r>
            <a:r>
              <a:rPr lang="zh-CN" altLang="en-US" dirty="0"/>
              <a:t>详细用法参见宏包手册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D02EE-91D8-79C8-3FEE-4A4D4826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1" y="1098966"/>
            <a:ext cx="4320004" cy="16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5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DDC-F06D-5F65-CD39-12E18BF8F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B7B3D-07D4-EF03-3563-494D6CA1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9FB4B4-8685-1FB3-7387-A16C8E3614A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软件下载、安装与使用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884AE-33B3-72DF-5316-D7B6EF42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964"/>
          <a:stretch/>
        </p:blipFill>
        <p:spPr>
          <a:xfrm>
            <a:off x="1191205" y="1194659"/>
            <a:ext cx="6660457" cy="2207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BDB6C-8E20-D69E-D396-5DC7BE3C64B9}"/>
              </a:ext>
            </a:extLst>
          </p:cNvPr>
          <p:cNvSpPr txBox="1"/>
          <p:nvPr/>
        </p:nvSpPr>
        <p:spPr>
          <a:xfrm>
            <a:off x="4845878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我自己使用的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3B7277-D729-FD24-1505-FA38EEB951A6}"/>
              </a:ext>
            </a:extLst>
          </p:cNvPr>
          <p:cNvSpPr txBox="1"/>
          <p:nvPr/>
        </p:nvSpPr>
        <p:spPr>
          <a:xfrm>
            <a:off x="5925879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已过时</a:t>
            </a:r>
            <a:endParaRPr lang="en-US" altLang="zh-CN" dirty="0"/>
          </a:p>
          <a:p>
            <a:r>
              <a:rPr lang="zh-CN" altLang="en-US" dirty="0"/>
              <a:t>不推荐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E570A9-7E33-47BA-8F7C-8E2C17D41ECE}"/>
              </a:ext>
            </a:extLst>
          </p:cNvPr>
          <p:cNvSpPr txBox="1"/>
          <p:nvPr/>
        </p:nvSpPr>
        <p:spPr>
          <a:xfrm>
            <a:off x="1268330" y="3488269"/>
            <a:ext cx="9580372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hlinkClick r:id="rId4"/>
              </a:rPr>
              <a:t>http://tug.org/texlive/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大而全，全部宏包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hlinkClick r:id="rId5"/>
              </a:rPr>
              <a:t>miktex.org</a:t>
            </a:r>
            <a:r>
              <a:rPr lang="en-GB" altLang="zh-CN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用到啥包就安装啥包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本地配置：</a:t>
            </a:r>
            <a:r>
              <a:rPr lang="en-US" altLang="zh-CN" sz="2000" dirty="0">
                <a:hlinkClick r:id="rId6"/>
              </a:rPr>
              <a:t>LaTeX </a:t>
            </a:r>
            <a:r>
              <a:rPr lang="zh-CN" altLang="en-US" sz="2000" dirty="0">
                <a:hlinkClick r:id="rId6"/>
              </a:rPr>
              <a:t>环境配置 </a:t>
            </a:r>
            <a:r>
              <a:rPr lang="en-US" altLang="zh-CN" sz="2000" dirty="0">
                <a:hlinkClick r:id="rId6"/>
              </a:rPr>
              <a:t>– HITSZ </a:t>
            </a:r>
            <a:r>
              <a:rPr lang="zh-CN" altLang="en-US" sz="2000" dirty="0">
                <a:hlinkClick r:id="rId6"/>
              </a:rPr>
              <a:t>自动化课程攻略共享计划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在线编辑环境：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https://www.overleaf.com/ (</a:t>
            </a:r>
            <a:r>
              <a:rPr lang="zh-CN" altLang="en-US" sz="2000" dirty="0"/>
              <a:t>在线排版</a:t>
            </a:r>
            <a:r>
              <a:rPr lang="en-US" altLang="zh-CN" sz="2000" dirty="0"/>
              <a:t>, </a:t>
            </a:r>
            <a:r>
              <a:rPr lang="zh-CN" altLang="en-US" sz="2000" dirty="0"/>
              <a:t>支持多人协同</a:t>
            </a:r>
            <a:r>
              <a:rPr lang="en-US" altLang="zh-CN" sz="2000" dirty="0"/>
              <a:t>, </a:t>
            </a:r>
            <a:r>
              <a:rPr lang="zh-CN" altLang="en-US" sz="2000" dirty="0"/>
              <a:t>有丰富模板</a:t>
            </a:r>
            <a:r>
              <a:rPr lang="en-US" altLang="zh-CN" sz="2000" dirty="0"/>
              <a:t>, </a:t>
            </a:r>
            <a:r>
              <a:rPr lang="zh-CN" altLang="en-US" sz="2000" dirty="0"/>
              <a:t>两人协同免费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2540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5BC4E-861B-3274-F2EC-35BD81CE5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63C5E-6BCB-931F-BD1D-81D6077F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BD461-ADAD-DB87-FED3-CB3CFF9B7FB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CD0025-2138-9517-26DA-70FEF000D13B}"/>
              </a:ext>
            </a:extLst>
          </p:cNvPr>
          <p:cNvSpPr txBox="1"/>
          <p:nvPr/>
        </p:nvSpPr>
        <p:spPr>
          <a:xfrm>
            <a:off x="444501" y="869674"/>
            <a:ext cx="11051504" cy="544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交叉引用是 </a:t>
            </a:r>
            <a:r>
              <a:rPr lang="en-US" altLang="zh-CN" dirty="0"/>
              <a:t>LaTeX </a:t>
            </a:r>
            <a:r>
              <a:rPr lang="zh-CN" altLang="en-US" dirty="0"/>
              <a:t>强大的自动排版功能的体现之一。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首先，在能够被交叉引用的地方，如章节、公式、图表、定理等位置使用 </a:t>
            </a: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然后，若要引用编号，则使用 </a:t>
            </a:r>
            <a:r>
              <a:rPr lang="en-US" altLang="zh-CN" dirty="0">
                <a:solidFill>
                  <a:schemeClr val="accent1"/>
                </a:solidFill>
              </a:rPr>
              <a:t>\ref{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，若要引用页码，则使用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pageref</a:t>
            </a:r>
            <a:r>
              <a:rPr lang="en-US" altLang="zh-CN" dirty="0">
                <a:solidFill>
                  <a:schemeClr val="accent1"/>
                </a:solidFill>
              </a:rPr>
              <a:t>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例见示例文档。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zh-CN" altLang="en-US" b="1" dirty="0"/>
              <a:t>的放置位置：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章节标题  </a:t>
            </a:r>
            <a:r>
              <a:rPr lang="zh-CN" altLang="en-US" dirty="0"/>
              <a:t>在章节标题命令 </a:t>
            </a:r>
            <a:r>
              <a:rPr lang="en-US" altLang="zh-CN" dirty="0"/>
              <a:t>\section </a:t>
            </a:r>
            <a:r>
              <a:rPr lang="zh-CN" altLang="en-US" dirty="0"/>
              <a:t>等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行间公式  </a:t>
            </a:r>
            <a:r>
              <a:rPr lang="zh-CN" altLang="en-US" dirty="0"/>
              <a:t>单行公式在</a:t>
            </a:r>
            <a:r>
              <a:rPr lang="zh-CN" altLang="en-US" b="1" dirty="0"/>
              <a:t>公式内任意位置</a:t>
            </a:r>
            <a:r>
              <a:rPr lang="zh-CN" altLang="en-US" dirty="0"/>
              <a:t>使用，</a:t>
            </a:r>
            <a:r>
              <a:rPr lang="zh-CN" altLang="en-US" dirty="0">
                <a:solidFill>
                  <a:srgbClr val="004E98"/>
                </a:solidFill>
              </a:rPr>
              <a:t>推荐在末尾使用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  </a:t>
            </a:r>
            <a:r>
              <a:rPr lang="zh-CN" altLang="en-US" dirty="0"/>
              <a:t>多行公式在</a:t>
            </a:r>
            <a:r>
              <a:rPr lang="zh-CN" altLang="en-US" b="1" dirty="0"/>
              <a:t>每一行公式</a:t>
            </a:r>
            <a:r>
              <a:rPr lang="zh-CN" altLang="en-US" dirty="0"/>
              <a:t>的</a:t>
            </a:r>
            <a:r>
              <a:rPr lang="zh-CN" altLang="en-US" b="1" dirty="0"/>
              <a:t>任意位置</a:t>
            </a:r>
            <a:r>
              <a:rPr lang="zh-CN" altLang="en-US" dirty="0"/>
              <a:t>使用。</a:t>
            </a:r>
            <a:r>
              <a:rPr lang="zh-CN" altLang="en-US" dirty="0">
                <a:solidFill>
                  <a:srgbClr val="004E98"/>
                </a:solidFill>
              </a:rPr>
              <a:t>推荐在末尾换行符</a:t>
            </a:r>
            <a:r>
              <a:rPr lang="en-US" altLang="zh-CN" dirty="0">
                <a:solidFill>
                  <a:srgbClr val="004E98"/>
                </a:solidFill>
              </a:rPr>
              <a:t>(\\)</a:t>
            </a:r>
            <a:r>
              <a:rPr lang="zh-CN" altLang="en-US" dirty="0">
                <a:solidFill>
                  <a:srgbClr val="004E98"/>
                </a:solidFill>
              </a:rPr>
              <a:t>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定理环境  </a:t>
            </a:r>
            <a:r>
              <a:rPr lang="zh-CN" altLang="en-US" dirty="0"/>
              <a:t>在</a:t>
            </a:r>
            <a:r>
              <a:rPr lang="zh-CN" altLang="en-US" b="1" dirty="0"/>
              <a:t>定理环境内部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有序列表  </a:t>
            </a:r>
            <a:r>
              <a:rPr lang="zh-CN" altLang="en-US" dirty="0"/>
              <a:t>在 </a:t>
            </a:r>
            <a:r>
              <a:rPr lang="en-US" altLang="zh-CN" dirty="0"/>
              <a:t>enumerate </a:t>
            </a:r>
            <a:r>
              <a:rPr lang="zh-CN" altLang="en-US" dirty="0"/>
              <a:t>环境的</a:t>
            </a:r>
            <a:r>
              <a:rPr lang="zh-CN" altLang="en-US" b="1" dirty="0"/>
              <a:t>每个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命令之后、下一个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命令之前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图表标题  </a:t>
            </a:r>
            <a:r>
              <a:rPr lang="zh-CN" altLang="en-US" dirty="0"/>
              <a:t>在图表标题命令 </a:t>
            </a:r>
            <a:r>
              <a:rPr lang="en-US" altLang="zh-CN" dirty="0"/>
              <a:t>\caption 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紧接着使用。→ 这个之后讲解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为了生成正确的交叉引用，一般需要多次编译源代码。在使用不记编号的命令形式（</a:t>
            </a:r>
            <a:r>
              <a:rPr lang="en-US" altLang="zh-CN" dirty="0"/>
              <a:t>\</a:t>
            </a:r>
            <a:r>
              <a:rPr lang="en-GB" altLang="zh-CN" dirty="0"/>
              <a:t>section*</a:t>
            </a:r>
            <a:r>
              <a:rPr lang="zh-CN" altLang="en-GB" dirty="0"/>
              <a:t>、</a:t>
            </a:r>
            <a:r>
              <a:rPr lang="en-GB" altLang="zh-CN" dirty="0"/>
              <a:t>\caption*</a:t>
            </a:r>
            <a:r>
              <a:rPr lang="zh-CN" altLang="en-GB" dirty="0"/>
              <a:t>、</a:t>
            </a:r>
            <a:r>
              <a:rPr lang="zh-CN" altLang="en-US" dirty="0"/>
              <a:t>带可选参数的 </a:t>
            </a:r>
            <a:r>
              <a:rPr lang="en-US" altLang="zh-CN" dirty="0"/>
              <a:t>\</a:t>
            </a:r>
            <a:r>
              <a:rPr lang="en-GB" altLang="zh-CN" dirty="0"/>
              <a:t>item </a:t>
            </a:r>
            <a:r>
              <a:rPr lang="zh-CN" altLang="en-US" dirty="0"/>
              <a:t>命令等）时不要使用 </a:t>
            </a:r>
            <a:r>
              <a:rPr lang="en-US" altLang="zh-CN" dirty="0"/>
              <a:t>\</a:t>
            </a:r>
            <a:r>
              <a:rPr lang="en-GB" altLang="zh-CN" dirty="0"/>
              <a:t>label </a:t>
            </a:r>
            <a:r>
              <a:rPr lang="zh-CN" altLang="en-US" dirty="0"/>
              <a:t>命令，否则生成的引用编号不正确。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37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2A7B-1B89-6DCE-73F5-64A92C8D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58C8C-9728-F2A4-4DD6-35754224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87E5A6-C395-A44E-529B-84F14AD5D21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22D94-9AE3-3C11-84DD-00D9FDEFA63A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一般在所有宏包的</a:t>
            </a:r>
            <a:r>
              <a:rPr lang="zh-CN" altLang="en-US" b="1" dirty="0"/>
              <a:t>最后</a:t>
            </a:r>
            <a:r>
              <a:rPr lang="zh-CN" altLang="en-US" dirty="0"/>
              <a:t>引入！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会在有交叉引用的地方 </a:t>
            </a:r>
            <a:r>
              <a:rPr lang="en-US" altLang="zh-CN" dirty="0"/>
              <a:t>(</a:t>
            </a:r>
            <a:r>
              <a:rPr lang="zh-CN" altLang="en-US" dirty="0"/>
              <a:t>如目录</a:t>
            </a:r>
            <a:r>
              <a:rPr lang="en-US" altLang="zh-CN" dirty="0"/>
              <a:t>, </a:t>
            </a:r>
            <a:r>
              <a:rPr lang="zh-CN" altLang="en-US" dirty="0"/>
              <a:t>书签</a:t>
            </a:r>
            <a:r>
              <a:rPr lang="en-US" altLang="zh-CN" dirty="0"/>
              <a:t>, </a:t>
            </a:r>
            <a:r>
              <a:rPr lang="zh-CN" altLang="en-US" dirty="0"/>
              <a:t>参考文献</a:t>
            </a:r>
            <a:r>
              <a:rPr lang="en-US" altLang="zh-CN" dirty="0"/>
              <a:t>, </a:t>
            </a:r>
            <a:r>
              <a:rPr lang="zh-CN" altLang="en-US" dirty="0"/>
              <a:t>公式等</a:t>
            </a:r>
            <a:r>
              <a:rPr lang="en-US" altLang="zh-CN" dirty="0"/>
              <a:t>) </a:t>
            </a:r>
            <a:r>
              <a:rPr lang="zh-CN" altLang="en-US" dirty="0"/>
              <a:t>建立链接（无需额外操作）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也提供对</a:t>
            </a:r>
            <a:r>
              <a:rPr lang="zh-CN" altLang="en-US" b="1" dirty="0"/>
              <a:t>外部文件</a:t>
            </a:r>
            <a:r>
              <a:rPr lang="en-US" altLang="zh-CN" b="1" dirty="0"/>
              <a:t>, </a:t>
            </a:r>
            <a:r>
              <a:rPr lang="zh-CN" altLang="en-US" b="1" dirty="0"/>
              <a:t>互联网网址</a:t>
            </a:r>
            <a:r>
              <a:rPr lang="en-US" altLang="zh-CN" b="1" dirty="0"/>
              <a:t>, </a:t>
            </a:r>
            <a:r>
              <a:rPr lang="zh-CN" altLang="en-US" b="1" dirty="0"/>
              <a:t>邮件地址</a:t>
            </a:r>
            <a:r>
              <a:rPr lang="zh-CN" altLang="en-US" dirty="0"/>
              <a:t>的链接：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仅一个参数（即网站链接），点击后即跳转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nolinkurl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仅一个参数（即网站链接），点击后不跳转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{https://wikipedia.org}{Wiki} </a:t>
            </a:r>
            <a:r>
              <a:rPr lang="en-US" altLang="zh-CN" dirty="0"/>
              <a:t>% </a:t>
            </a:r>
            <a:r>
              <a:rPr lang="zh-CN" altLang="en-US" dirty="0"/>
              <a:t>两个参数，第一个是网站链接，第二个是显示的文字，点击后即跳转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参数里可直接输入如 </a:t>
            </a:r>
            <a:r>
              <a:rPr lang="en-US" altLang="zh-CN" dirty="0"/>
              <a:t>%</a:t>
            </a:r>
            <a:r>
              <a:rPr lang="zh-CN" altLang="en-US" dirty="0"/>
              <a:t>、</a:t>
            </a:r>
            <a:r>
              <a:rPr lang="en-US" altLang="zh-CN" dirty="0"/>
              <a:t>&amp; </a:t>
            </a:r>
            <a:r>
              <a:rPr lang="zh-CN" altLang="en-US" dirty="0"/>
              <a:t>这样的特殊符号。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可在导言区自定义命令：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newcommand</a:t>
            </a:r>
            <a:r>
              <a:rPr lang="en-GB" altLang="zh-CN" dirty="0">
                <a:solidFill>
                  <a:srgbClr val="004E98"/>
                </a:solidFill>
              </a:rPr>
              <a:t>\email[1]{\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{mailto:#1}{\nolinkurl{#1}}}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然后使用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4E98"/>
                </a:solidFill>
              </a:rPr>
              <a:t>\email{</a:t>
            </a:r>
            <a:r>
              <a:rPr lang="zh-CN" altLang="en-US" dirty="0">
                <a:solidFill>
                  <a:srgbClr val="004E98"/>
                </a:solidFill>
              </a:rPr>
              <a:t>邮箱地址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  <a:r>
              <a:rPr lang="zh-CN" altLang="en-US" dirty="0"/>
              <a:t>，点击即可跳转到邮件客户端，创建收件人为此地址的邮件。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5406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4218-D482-249A-01F6-FB790D8C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8B805-C706-3A6E-53B5-C29A048E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2827C4-0AA6-2A9A-3ED0-8A6FE968695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29BDF7-155A-E2AE-B9E4-E14A3B4C8F5D}"/>
              </a:ext>
            </a:extLst>
          </p:cNvPr>
          <p:cNvSpPr txBox="1"/>
          <p:nvPr/>
        </p:nvSpPr>
        <p:spPr>
          <a:xfrm>
            <a:off x="444501" y="869674"/>
            <a:ext cx="1105150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常用选项 </a:t>
            </a:r>
            <a:r>
              <a:rPr lang="en-US" altLang="zh-CN" dirty="0"/>
              <a:t>(</a:t>
            </a:r>
            <a:r>
              <a:rPr lang="zh-CN" altLang="en-US" dirty="0"/>
              <a:t>写在方括号中，也可通过 </a:t>
            </a:r>
            <a:r>
              <a:rPr lang="en-US" altLang="zh-CN" dirty="0"/>
              <a:t>\</a:t>
            </a:r>
            <a:r>
              <a:rPr lang="en-US" altLang="zh-CN" dirty="0" err="1"/>
              <a:t>hypersetup</a:t>
            </a:r>
            <a:r>
              <a:rPr lang="en-US" altLang="zh-CN" dirty="0"/>
              <a:t>{</a:t>
            </a:r>
            <a:r>
              <a:rPr lang="zh-CN" altLang="en-US" dirty="0"/>
              <a:t>选项列表</a:t>
            </a:r>
            <a:r>
              <a:rPr lang="en-US" altLang="zh-CN" dirty="0"/>
              <a:t>} </a:t>
            </a:r>
            <a:r>
              <a:rPr lang="zh-CN" altLang="en-US" dirty="0"/>
              <a:t>来设置，后者在导言区、正文区均可用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1558AC-8545-D0DC-8864-0A8CF3C51371}"/>
              </a:ext>
            </a:extLst>
          </p:cNvPr>
          <p:cNvSpPr txBox="1"/>
          <p:nvPr/>
        </p:nvSpPr>
        <p:spPr>
          <a:xfrm>
            <a:off x="444501" y="1743630"/>
            <a:ext cx="11051504" cy="4244696"/>
          </a:xfrm>
          <a:prstGeom prst="rect">
            <a:avLst/>
          </a:prstGeom>
          <a:noFill/>
        </p:spPr>
        <p:txBody>
          <a:bodyPr wrap="square" numCol="2" spcCol="18000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◦ draft → </a:t>
            </a:r>
            <a:r>
              <a:rPr lang="zh-CN" altLang="en-US" sz="1400" dirty="0"/>
              <a:t>关闭所有超链接、书签等功能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final → </a:t>
            </a:r>
            <a:r>
              <a:rPr lang="zh-CN" altLang="en-US" sz="1400" dirty="0"/>
              <a:t>开启所有超链接、书签等功能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unicode</a:t>
            </a:r>
            <a:r>
              <a:rPr lang="en-GB" altLang="zh-CN" sz="1400" dirty="0"/>
              <a:t> </a:t>
            </a:r>
            <a:r>
              <a:rPr lang="en-US" altLang="zh-CN" sz="1400" dirty="0"/>
              <a:t>→ </a:t>
            </a:r>
            <a:r>
              <a:rPr lang="zh-CN" altLang="en-US" sz="1400" dirty="0"/>
              <a:t>支持超链接中的 </a:t>
            </a:r>
            <a:r>
              <a:rPr lang="en-GB" altLang="zh-CN" sz="1400" dirty="0"/>
              <a:t>Unicode </a:t>
            </a:r>
            <a:r>
              <a:rPr lang="zh-CN" altLang="en-US" sz="1400" dirty="0"/>
              <a:t>字符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dirty="0" err="1"/>
              <a:t>colorlinks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使用彩色显示链接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缺省为加方框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dirty="0" err="1"/>
              <a:t>linkcolor</a:t>
            </a:r>
            <a:r>
              <a:rPr lang="en-US" altLang="zh-CN" sz="1400" dirty="0"/>
              <a:t> → </a:t>
            </a:r>
            <a:r>
              <a:rPr lang="zh-CN" altLang="en-US" sz="1400" dirty="0"/>
              <a:t>内部</a:t>
            </a:r>
            <a:r>
              <a:rPr lang="zh-CN" altLang="en-US" sz="1400" b="1" dirty="0"/>
              <a:t>普通链接 </a:t>
            </a:r>
            <a:r>
              <a:rPr lang="en-US" altLang="zh-CN" sz="1400" dirty="0"/>
              <a:t>(</a:t>
            </a:r>
            <a:r>
              <a:rPr lang="zh-CN" altLang="en-US" sz="1400" dirty="0"/>
              <a:t>如页码、公式</a:t>
            </a:r>
            <a:r>
              <a:rPr lang="en-US" altLang="zh-CN" sz="1400" dirty="0"/>
              <a:t>) 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red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citecolor</a:t>
            </a:r>
            <a:r>
              <a:rPr lang="en-US" altLang="zh-CN" sz="1400" dirty="0"/>
              <a:t> → </a:t>
            </a:r>
            <a:r>
              <a:rPr lang="zh-CN" altLang="en-US" sz="1400" b="1" dirty="0"/>
              <a:t>文献引用</a:t>
            </a:r>
            <a:r>
              <a:rPr lang="zh-CN" altLang="en-US" sz="1400" dirty="0"/>
              <a:t>链接的颜色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green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urlcolor</a:t>
            </a:r>
            <a:r>
              <a:rPr lang="en-US" altLang="zh-CN" sz="1400" dirty="0"/>
              <a:t> → </a:t>
            </a:r>
            <a:r>
              <a:rPr lang="en-US" altLang="zh-CN" sz="1400" b="1" dirty="0"/>
              <a:t>URL </a:t>
            </a:r>
            <a:r>
              <a:rPr lang="zh-CN" altLang="en-US" sz="1400" b="1" dirty="0"/>
              <a:t>链接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magenta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breaklinks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允许在链接中断行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缺省不允许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plainpages</a:t>
            </a:r>
            <a:r>
              <a:rPr lang="en-US" altLang="zh-CN" sz="1400" dirty="0"/>
              <a:t> → </a:t>
            </a:r>
            <a:r>
              <a:rPr lang="zh-CN" altLang="en-US" sz="1400" dirty="0"/>
              <a:t>引用页码时无论页码格式如何一律显示为数字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linktoc</a:t>
            </a:r>
            <a:r>
              <a:rPr lang="en-US" altLang="zh-CN" sz="1400" dirty="0"/>
              <a:t> → </a:t>
            </a:r>
            <a:r>
              <a:rPr lang="zh-CN" altLang="en-US" sz="1400" dirty="0"/>
              <a:t>使目录里的章节标题</a:t>
            </a:r>
            <a:r>
              <a:rPr lang="en-US" altLang="zh-CN" sz="1400" dirty="0"/>
              <a:t>(section)</a:t>
            </a:r>
            <a:r>
              <a:rPr lang="zh-CN" altLang="en-US" sz="1400" dirty="0"/>
              <a:t>、页码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、两者</a:t>
            </a:r>
            <a:r>
              <a:rPr lang="en-US" altLang="zh-CN" sz="1400" dirty="0"/>
              <a:t>(all)</a:t>
            </a:r>
            <a:r>
              <a:rPr lang="zh-CN" altLang="en-US" sz="1400" dirty="0"/>
              <a:t>或无处</a:t>
            </a:r>
            <a:r>
              <a:rPr lang="en-US" altLang="zh-CN" sz="1400" dirty="0"/>
              <a:t>(none)</a:t>
            </a:r>
            <a:r>
              <a:rPr lang="zh-CN" altLang="en-US" sz="1400" dirty="0"/>
              <a:t>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section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linktocpage</a:t>
            </a:r>
            <a:r>
              <a:rPr lang="en-US" altLang="zh-CN" sz="1400" dirty="0"/>
              <a:t> →</a:t>
            </a:r>
            <a:r>
              <a:rPr lang="zh-CN" altLang="en-US" sz="1400" dirty="0"/>
              <a:t>使目录里的页码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 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bookmarks → </a:t>
            </a:r>
            <a:r>
              <a:rPr lang="zh-CN" altLang="en-US" sz="1400" dirty="0"/>
              <a:t>创建书签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true(</a:t>
            </a:r>
            <a:r>
              <a:rPr lang="zh-CN" altLang="en-US" sz="1400" dirty="0"/>
              <a:t>该项不可用 </a:t>
            </a:r>
            <a:r>
              <a:rPr lang="en-US" altLang="zh-CN" sz="1400" dirty="0" err="1"/>
              <a:t>hypersetup</a:t>
            </a:r>
            <a:r>
              <a:rPr lang="en-US" altLang="zh-CN" sz="1400" dirty="0"/>
              <a:t> </a:t>
            </a:r>
            <a:r>
              <a:rPr lang="zh-CN" altLang="en-US" sz="1400" dirty="0"/>
              <a:t>指定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bookmarksopen</a:t>
            </a:r>
            <a:r>
              <a:rPr lang="en-US" altLang="zh-CN" sz="1400" dirty="0"/>
              <a:t> → </a:t>
            </a:r>
            <a:r>
              <a:rPr lang="zh-CN" altLang="en-US" sz="1400" dirty="0"/>
              <a:t>是否展开书签</a:t>
            </a:r>
            <a:r>
              <a:rPr lang="en-US" altLang="zh-CN" sz="1400" dirty="0"/>
              <a:t>(</a:t>
            </a:r>
            <a:r>
              <a:rPr lang="zh-CN" altLang="en-US" sz="1400" dirty="0"/>
              <a:t>查看 </a:t>
            </a:r>
            <a:r>
              <a:rPr lang="en-US" altLang="zh-CN" sz="1400" dirty="0"/>
              <a:t>PDF </a:t>
            </a:r>
            <a:r>
              <a:rPr lang="zh-CN" altLang="en-US" sz="1400" dirty="0"/>
              <a:t>时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bookmarksnumbered</a:t>
            </a:r>
            <a:r>
              <a:rPr lang="en-US" altLang="zh-CN" sz="1400" dirty="0"/>
              <a:t> → </a:t>
            </a:r>
            <a:r>
              <a:rPr lang="zh-CN" altLang="en-US" sz="1400" dirty="0"/>
              <a:t>书签是否带章节编号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附注：生成书签时</a:t>
            </a:r>
            <a:r>
              <a:rPr lang="en-US" altLang="zh-CN" sz="1400" dirty="0"/>
              <a:t>, </a:t>
            </a:r>
            <a:r>
              <a:rPr lang="zh-CN" altLang="en-US" sz="1400" dirty="0"/>
              <a:t>对于未被处理的命令或数学公式，就要在章节标题中使用如下命令，分别提供 </a:t>
            </a:r>
            <a:r>
              <a:rPr lang="en-GB" altLang="zh-CN" sz="1400" dirty="0"/>
              <a:t>L</a:t>
            </a:r>
            <a:r>
              <a:rPr lang="en-US" altLang="zh-CN" sz="1400" dirty="0"/>
              <a:t>a</a:t>
            </a:r>
            <a:r>
              <a:rPr lang="en-GB" altLang="zh-CN" sz="1400" dirty="0" err="1"/>
              <a:t>TeX</a:t>
            </a:r>
            <a:r>
              <a:rPr lang="en-GB" altLang="zh-CN" sz="1400" dirty="0"/>
              <a:t> </a:t>
            </a:r>
            <a:r>
              <a:rPr lang="zh-CN" altLang="en-US" sz="1400" dirty="0"/>
              <a:t>代码和书签可用的纯文本：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GB" altLang="zh-CN" sz="1400" dirty="0" err="1"/>
              <a:t>texorpdfstring</a:t>
            </a:r>
            <a:r>
              <a:rPr lang="en-GB" altLang="zh-CN" sz="1400" dirty="0"/>
              <a:t>{⟨L</a:t>
            </a:r>
            <a:r>
              <a:rPr lang="en-US" altLang="zh-CN" sz="1400" dirty="0"/>
              <a:t>a</a:t>
            </a:r>
            <a:r>
              <a:rPr lang="en-GB" altLang="zh-CN" sz="1400" dirty="0"/>
              <a:t>T</a:t>
            </a:r>
            <a:r>
              <a:rPr lang="en-US" altLang="zh-CN" sz="1400" dirty="0"/>
              <a:t>e</a:t>
            </a:r>
            <a:r>
              <a:rPr lang="en-GB" altLang="zh-CN" sz="1400" dirty="0"/>
              <a:t>X code⟩}{⟨PDF bookmark text⟩}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pdfauthor</a:t>
            </a:r>
            <a:r>
              <a:rPr lang="en-GB" altLang="zh-CN" sz="1400" dirty="0"/>
              <a:t> </a:t>
            </a:r>
            <a:r>
              <a:rPr lang="en-US" altLang="zh-CN" sz="1400" dirty="0"/>
              <a:t>→ PDF </a:t>
            </a:r>
            <a:r>
              <a:rPr lang="zh-CN" altLang="en-US" sz="1400" dirty="0"/>
              <a:t>属性中的作者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pdftitle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属性中的标题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pdfsubject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属性中的主题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pdfkeywords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属性中的关键词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</a:t>
            </a:r>
            <a:r>
              <a:rPr lang="zh-CN" altLang="en-US" sz="1400" dirty="0"/>
              <a:t>上述四者默认值为空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pdfstartview</a:t>
            </a:r>
            <a:r>
              <a:rPr lang="en-US" altLang="zh-CN" sz="1400" dirty="0"/>
              <a:t> → </a:t>
            </a:r>
            <a:r>
              <a:rPr lang="zh-CN" altLang="en-US" sz="1400" dirty="0"/>
              <a:t>打开 </a:t>
            </a:r>
            <a:r>
              <a:rPr lang="en-US" altLang="zh-CN" sz="1400" dirty="0"/>
              <a:t>PDF </a:t>
            </a:r>
            <a:r>
              <a:rPr lang="zh-CN" altLang="en-US" sz="1400" dirty="0"/>
              <a:t>时默认的显示样式</a:t>
            </a:r>
            <a:r>
              <a:rPr lang="en-US" altLang="zh-CN" sz="1400" dirty="0"/>
              <a:t>, </a:t>
            </a:r>
            <a:r>
              <a:rPr lang="zh-CN" altLang="en-US" sz="1400" dirty="0"/>
              <a:t>常用的有 </a:t>
            </a:r>
            <a:r>
              <a:rPr lang="en-US" altLang="zh-CN" sz="1400" dirty="0"/>
              <a:t>Fit(</a:t>
            </a:r>
            <a:r>
              <a:rPr lang="zh-CN" altLang="en-US" sz="1400" dirty="0"/>
              <a:t>适合页面</a:t>
            </a:r>
            <a:r>
              <a:rPr lang="en-US" altLang="zh-CN" sz="1400" dirty="0"/>
              <a:t>, </a:t>
            </a:r>
            <a:r>
              <a:rPr lang="zh-CN" altLang="en-US" sz="1400" dirty="0"/>
              <a:t>默认值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FitH</a:t>
            </a:r>
            <a:r>
              <a:rPr lang="en-US" altLang="zh-CN" sz="1400" dirty="0"/>
              <a:t>(</a:t>
            </a:r>
            <a:r>
              <a:rPr lang="zh-CN" altLang="en-US" sz="1400" dirty="0"/>
              <a:t>适合宽度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FitV</a:t>
            </a:r>
            <a:r>
              <a:rPr lang="en-US" altLang="zh-CN" sz="1400" dirty="0"/>
              <a:t>(</a:t>
            </a:r>
            <a:r>
              <a:rPr lang="zh-CN" altLang="en-US" sz="1400" dirty="0"/>
              <a:t>适合高度</a:t>
            </a:r>
            <a:r>
              <a:rPr lang="en-US" altLang="zh-CN" sz="1400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5230C0-7672-31F2-1B44-2CBD04AEAC35}"/>
              </a:ext>
            </a:extLst>
          </p:cNvPr>
          <p:cNvSpPr txBox="1"/>
          <p:nvPr/>
        </p:nvSpPr>
        <p:spPr>
          <a:xfrm>
            <a:off x="444501" y="5878764"/>
            <a:ext cx="663355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更多选项参见宏包手册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601836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E07F-AA6B-00DE-4788-FB875F23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95F23-EA7B-EC78-8754-CA531199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70D1-FCFA-2245-5FCC-F90FD6455D5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摘要与引用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904329-1197-AE00-1530-3DAFBFC7D201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摘要：</a:t>
            </a:r>
            <a:r>
              <a:rPr lang="en-US" altLang="zh-CN" sz="2000" b="1" dirty="0">
                <a:solidFill>
                  <a:schemeClr val="accent1"/>
                </a:solidFill>
              </a:rPr>
              <a:t>abstract </a:t>
            </a:r>
            <a:r>
              <a:rPr lang="zh-CN" altLang="en-US" sz="2000" b="1" dirty="0">
                <a:solidFill>
                  <a:schemeClr val="accent1"/>
                </a:solidFill>
              </a:rPr>
              <a:t>环境</a:t>
            </a:r>
            <a:endParaRPr lang="en-GB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book </a:t>
            </a:r>
            <a:r>
              <a:rPr lang="zh-CN" altLang="en-US" sz="2000" dirty="0"/>
              <a:t>文档类</a:t>
            </a:r>
            <a:r>
              <a:rPr lang="zh-CN" altLang="en-US" sz="2000" b="1" dirty="0"/>
              <a:t>没有摘要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如果文档类指定了 </a:t>
            </a:r>
            <a:r>
              <a:rPr lang="en-US" altLang="zh-CN" sz="2000" dirty="0"/>
              <a:t>titlepage </a:t>
            </a:r>
            <a:r>
              <a:rPr lang="zh-CN" altLang="en-US" sz="2000" dirty="0"/>
              <a:t>选项，则单独成页；否则，单栏排版时相当于一个居中的小标题加一个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环境，双栏排版时相当于 </a:t>
            </a:r>
            <a:r>
              <a:rPr lang="en-US" altLang="zh-CN" sz="2000" dirty="0"/>
              <a:t>\section* </a:t>
            </a:r>
            <a:r>
              <a:rPr lang="zh-CN" altLang="en-US" sz="2000" dirty="0"/>
              <a:t>定义的一节。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用一个不编号的 </a:t>
            </a:r>
            <a:r>
              <a:rPr lang="en-US" altLang="zh-CN" sz="2000" dirty="0"/>
              <a:t>section </a:t>
            </a:r>
            <a:r>
              <a:rPr lang="zh-CN" altLang="en-US" sz="2000" dirty="0"/>
              <a:t>代替亦可。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引用：</a:t>
            </a:r>
            <a:r>
              <a:rPr lang="zh-CN" altLang="en-US" sz="2000" dirty="0">
                <a:solidFill>
                  <a:schemeClr val="accent1"/>
                </a:solidFill>
              </a:rPr>
              <a:t>（注意，不是交叉引用）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quote </a:t>
            </a:r>
            <a:r>
              <a:rPr lang="zh-CN" altLang="en-US" sz="2000" dirty="0"/>
              <a:t>用于引用较短的文字，首行不缩进；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用于引用若干段文字，首行缩进。引用环境较一般文字有额外的左右缩进。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verse </a:t>
            </a:r>
            <a:r>
              <a:rPr lang="zh-CN" altLang="en-US" sz="2000" dirty="0"/>
              <a:t>用于排版诗歌，与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恰好相反，</a:t>
            </a:r>
            <a:r>
              <a:rPr lang="en-US" altLang="zh-CN" sz="2000" dirty="0"/>
              <a:t>verse </a:t>
            </a:r>
            <a:r>
              <a:rPr lang="zh-CN" altLang="en-US" sz="2000" dirty="0"/>
              <a:t>是首行悬挂缩进的。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02397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5178-EEF8-248D-E993-DC4E7265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0229D-FCB2-C0BB-EEFC-482ADDD6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64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363D8D-2314-E822-FDC2-B61A631F58B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85BCD-A5B5-DA30-4391-5D0C6FD8079C}"/>
              </a:ext>
            </a:extLst>
          </p:cNvPr>
          <p:cNvSpPr txBox="1"/>
          <p:nvPr/>
        </p:nvSpPr>
        <p:spPr>
          <a:xfrm>
            <a:off x="444501" y="869674"/>
            <a:ext cx="11051504" cy="516359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无序列表：</a:t>
            </a:r>
            <a:r>
              <a:rPr lang="zh-CN" altLang="en-US" sz="2000" b="1" dirty="0"/>
              <a:t>（带相同的标签）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\begin{itemize}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] </a:t>
            </a:r>
            <a:r>
              <a:rPr lang="zh-CN" altLang="en-US" sz="2000" dirty="0">
                <a:solidFill>
                  <a:srgbClr val="004E98"/>
                </a:solidFill>
              </a:rPr>
              <a:t>条目内容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\end{itemize}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有序列表：</a:t>
            </a:r>
            <a:r>
              <a:rPr lang="zh-CN" altLang="en-US" sz="2000" b="1" dirty="0"/>
              <a:t>（条目标签为自动编号的符号）</a:t>
            </a:r>
            <a:endParaRPr lang="en-GB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\begin{enumerate}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</a:rPr>
              <a:t>  \item[</a:t>
            </a:r>
            <a:r>
              <a:rPr lang="zh-CN" altLang="en-US" sz="2000" dirty="0">
                <a:solidFill>
                  <a:schemeClr val="accent1"/>
                </a:solidFill>
              </a:rPr>
              <a:t>标签</a:t>
            </a:r>
            <a:r>
              <a:rPr lang="en-US" altLang="zh-CN" sz="2000" dirty="0">
                <a:solidFill>
                  <a:schemeClr val="accent1"/>
                </a:solidFill>
              </a:rPr>
              <a:t>] </a:t>
            </a:r>
            <a:r>
              <a:rPr lang="zh-CN" altLang="en-US" sz="2000" dirty="0">
                <a:solidFill>
                  <a:schemeClr val="accent1"/>
                </a:solidFill>
              </a:rPr>
              <a:t>条目内容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· · ·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\end{enumerate} </a:t>
            </a:r>
          </a:p>
          <a:p>
            <a:pPr>
              <a:lnSpc>
                <a:spcPct val="150000"/>
              </a:lnSpc>
            </a:pPr>
            <a:endParaRPr lang="en-GB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描述：</a:t>
            </a:r>
            <a:r>
              <a:rPr lang="zh-CN" altLang="en-US" sz="2000" b="1" dirty="0"/>
              <a:t>（人工指定各条目的标签）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\begin{description}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1]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2]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\end{description}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附注：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1) </a:t>
            </a:r>
            <a:r>
              <a:rPr lang="zh-CN" altLang="en-US" sz="2000" dirty="0"/>
              <a:t>重新定义标签（见配套演示文档）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2) </a:t>
            </a:r>
            <a:r>
              <a:rPr lang="zh-CN" altLang="en-US" sz="2000" dirty="0"/>
              <a:t>可用 </a:t>
            </a:r>
            <a:r>
              <a:rPr lang="en-US" altLang="zh-CN" sz="2000" dirty="0"/>
              <a:t>list </a:t>
            </a:r>
            <a:r>
              <a:rPr lang="zh-CN" altLang="en-US" sz="2000" dirty="0"/>
              <a:t>环境或 </a:t>
            </a:r>
            <a:r>
              <a:rPr lang="en-GB" altLang="zh-CN" sz="2000" dirty="0" err="1"/>
              <a:t>enumitem</a:t>
            </a:r>
            <a:r>
              <a:rPr lang="en-GB" altLang="zh-CN" sz="2000" dirty="0"/>
              <a:t> </a:t>
            </a:r>
            <a:r>
              <a:rPr lang="zh-CN" altLang="en-US" sz="2000" dirty="0"/>
              <a:t>宏包定制各种列表间距、列表标签、引用等。可参考其帮助文档。例可见配套演示文档。</a:t>
            </a: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2584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644A-A5F6-9EF6-B3D8-A760F964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A8DDD-F232-3B73-9B1D-1D32BCFB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4A9A8-FBC1-6230-DF1A-D1789992F1F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图片与表格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CFE80E-628B-77A1-24A1-CB3C257F3ADC}"/>
              </a:ext>
            </a:extLst>
          </p:cNvPr>
          <p:cNvSpPr txBox="1"/>
          <p:nvPr/>
        </p:nvSpPr>
        <p:spPr>
          <a:xfrm>
            <a:off x="444501" y="869674"/>
            <a:ext cx="11051504" cy="4844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图片：</a:t>
            </a:r>
            <a:r>
              <a:rPr lang="en-US" altLang="zh-CN" b="1" dirty="0"/>
              <a:t>	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usepackage</a:t>
            </a:r>
            <a:r>
              <a:rPr lang="en-GB" altLang="zh-CN" dirty="0">
                <a:solidFill>
                  <a:srgbClr val="004E98"/>
                </a:solidFill>
              </a:rPr>
              <a:t>{</a:t>
            </a:r>
            <a:r>
              <a:rPr lang="en-GB" altLang="zh-CN" dirty="0" err="1">
                <a:solidFill>
                  <a:srgbClr val="004E98"/>
                </a:solidFill>
              </a:rPr>
              <a:t>graphicx</a:t>
            </a:r>
            <a:r>
              <a:rPr lang="en-GB" altLang="zh-CN" dirty="0">
                <a:solidFill>
                  <a:srgbClr val="004E98"/>
                </a:solidFill>
              </a:rPr>
              <a:t>}  </a:t>
            </a:r>
            <a:r>
              <a:rPr lang="en-US" altLang="zh-CN" dirty="0"/>
              <a:t>% </a:t>
            </a:r>
            <a:r>
              <a:rPr lang="zh-CN" altLang="en-US" dirty="0"/>
              <a:t>导言区使用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	\</a:t>
            </a:r>
            <a:r>
              <a:rPr lang="en-GB" altLang="zh-CN" dirty="0" err="1">
                <a:solidFill>
                  <a:srgbClr val="004E98"/>
                </a:solidFill>
              </a:rPr>
              <a:t>includegraphics</a:t>
            </a:r>
            <a:r>
              <a:rPr lang="en-GB" altLang="zh-CN" dirty="0">
                <a:solidFill>
                  <a:srgbClr val="004E98"/>
                </a:solidFill>
              </a:rPr>
              <a:t>[</a:t>
            </a:r>
            <a:r>
              <a:rPr lang="zh-CN" altLang="en-US" dirty="0">
                <a:solidFill>
                  <a:srgbClr val="004E98"/>
                </a:solidFill>
              </a:rPr>
              <a:t>选项</a:t>
            </a:r>
            <a:r>
              <a:rPr lang="en-US" altLang="zh-CN" dirty="0">
                <a:solidFill>
                  <a:srgbClr val="004E98"/>
                </a:solidFill>
              </a:rPr>
              <a:t>]{</a:t>
            </a:r>
            <a:r>
              <a:rPr lang="zh-CN" altLang="en-US" dirty="0">
                <a:solidFill>
                  <a:srgbClr val="004E98"/>
                </a:solidFill>
              </a:rPr>
              <a:t>图形文件名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支持的图片格式</a:t>
            </a:r>
            <a:r>
              <a:rPr lang="en-US" altLang="zh-CN" dirty="0"/>
              <a:t>: </a:t>
            </a:r>
            <a:r>
              <a:rPr lang="en-GB" altLang="zh-CN" dirty="0"/>
              <a:t>pdf, jpg, </a:t>
            </a:r>
            <a:r>
              <a:rPr lang="en-GB" altLang="zh-CN" dirty="0" err="1"/>
              <a:t>png</a:t>
            </a:r>
            <a:r>
              <a:rPr lang="en-GB" altLang="zh-CN" dirty="0"/>
              <a:t> (</a:t>
            </a:r>
            <a:r>
              <a:rPr lang="en-GB" altLang="zh-CN" dirty="0" err="1"/>
              <a:t>pdfLaTeX</a:t>
            </a:r>
            <a:r>
              <a:rPr lang="en-GB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X</a:t>
            </a:r>
            <a:r>
              <a:rPr lang="en-GB" altLang="zh-CN" dirty="0" err="1"/>
              <a:t>eLaTeX</a:t>
            </a:r>
            <a:r>
              <a:rPr lang="en-GB" altLang="zh-CN" dirty="0"/>
              <a:t> </a:t>
            </a:r>
            <a:r>
              <a:rPr lang="zh-CN" altLang="en-US" dirty="0"/>
              <a:t>编译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eps </a:t>
            </a:r>
            <a:r>
              <a:rPr lang="zh-CN" altLang="en-US" dirty="0"/>
              <a:t>格式的图片 → 使用 </a:t>
            </a:r>
            <a:r>
              <a:rPr lang="en-GB" altLang="zh-CN" dirty="0" err="1"/>
              <a:t>epstopdf</a:t>
            </a:r>
            <a:r>
              <a:rPr lang="en-GB" altLang="zh-CN" dirty="0"/>
              <a:t> </a:t>
            </a:r>
            <a:r>
              <a:rPr lang="zh-CN" altLang="en-US" dirty="0"/>
              <a:t>宏包</a:t>
            </a:r>
            <a:r>
              <a:rPr lang="en-US" altLang="zh-CN" dirty="0"/>
              <a:t>, </a:t>
            </a:r>
            <a:r>
              <a:rPr lang="zh-CN" altLang="en-US" dirty="0"/>
              <a:t>自动将 </a:t>
            </a:r>
            <a:r>
              <a:rPr lang="en-GB" altLang="zh-CN" dirty="0"/>
              <a:t>eps </a:t>
            </a:r>
            <a:r>
              <a:rPr lang="zh-CN" altLang="en-US" dirty="0"/>
              <a:t>转换为 </a:t>
            </a:r>
            <a:r>
              <a:rPr lang="en-GB" altLang="zh-CN" dirty="0"/>
              <a:t>pdf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◦ </a:t>
            </a:r>
            <a:r>
              <a:rPr lang="zh-CN" altLang="en-US" dirty="0"/>
              <a:t>图形文件名中可以含路径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zh-CN" altLang="en-US" b="1" dirty="0"/>
              <a:t>常用选项有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width, height → </a:t>
            </a:r>
            <a:r>
              <a:rPr lang="zh-CN" altLang="en-US" dirty="0"/>
              <a:t>指定图形的宽度和高度 </a:t>
            </a:r>
            <a:r>
              <a:rPr lang="en-US" altLang="zh-CN" dirty="0"/>
              <a:t>(</a:t>
            </a:r>
            <a:r>
              <a:rPr lang="zh-CN" altLang="en-US" dirty="0"/>
              <a:t>若只指定宽度或高度</a:t>
            </a:r>
            <a:r>
              <a:rPr lang="en-US" altLang="zh-CN" dirty="0"/>
              <a:t>, </a:t>
            </a:r>
            <a:r>
              <a:rPr lang="zh-CN" altLang="en-US" dirty="0"/>
              <a:t>则按比例缩放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scale → </a:t>
            </a:r>
            <a:r>
              <a:rPr lang="zh-CN" altLang="en-US" dirty="0"/>
              <a:t>缩放因子</a:t>
            </a:r>
            <a:r>
              <a:rPr lang="en-US" altLang="zh-CN" dirty="0"/>
              <a:t>, </a:t>
            </a:r>
            <a:r>
              <a:rPr lang="zh-CN" altLang="en-US" dirty="0"/>
              <a:t>如 </a:t>
            </a:r>
            <a:r>
              <a:rPr lang="en-GB" altLang="zh-CN" dirty="0"/>
              <a:t>scale=0.8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表格：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3.6 </a:t>
            </a:r>
            <a:r>
              <a:rPr lang="zh-CN" altLang="en-US" dirty="0"/>
              <a:t>节，补充例子见示例文档。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如果要插入图表标题、引用图表，一般需要配合</a:t>
            </a:r>
            <a:r>
              <a:rPr lang="zh-CN" altLang="en-US" b="1" dirty="0"/>
              <a:t>浮动体</a:t>
            </a:r>
            <a:r>
              <a:rPr lang="zh-CN" altLang="en-US" dirty="0"/>
              <a:t>来使用（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3.9 </a:t>
            </a:r>
            <a:r>
              <a:rPr lang="zh-CN" altLang="en-US" dirty="0"/>
              <a:t>节）</a:t>
            </a:r>
            <a:endParaRPr lang="en-GB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D0C750-7590-4217-233F-F8402DC41D51}"/>
              </a:ext>
            </a:extLst>
          </p:cNvPr>
          <p:cNvSpPr txBox="1"/>
          <p:nvPr/>
        </p:nvSpPr>
        <p:spPr>
          <a:xfrm>
            <a:off x="9367150" y="4120117"/>
            <a:ext cx="23528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/>
              <a:t>其实很重要，本应占据较大的篇幅，但是原文档写得太好了，懒得整理了（）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8D4DC-A866-FC26-6E94-2758E4B8E2D2}"/>
              </a:ext>
            </a:extLst>
          </p:cNvPr>
          <p:cNvSpPr txBox="1"/>
          <p:nvPr/>
        </p:nvSpPr>
        <p:spPr>
          <a:xfrm>
            <a:off x="8961120" y="4265414"/>
            <a:ext cx="887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/>
              <a:t>❗</a:t>
            </a:r>
          </a:p>
        </p:txBody>
      </p:sp>
    </p:spTree>
    <p:extLst>
      <p:ext uri="{BB962C8B-B14F-4D97-AF65-F5344CB8AC3E}">
        <p14:creationId xmlns:p14="http://schemas.microsoft.com/office/powerpoint/2010/main" val="278774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D813-F683-6136-0089-0C17FFBE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CA226-6DA5-3903-A72B-6A06DD8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480150-5288-D5FC-2833-854EC33032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代码（摘录）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1F515-EAB1-663C-0C22-1E7C01BE5B99}"/>
              </a:ext>
            </a:extLst>
          </p:cNvPr>
          <p:cNvSpPr txBox="1"/>
          <p:nvPr/>
        </p:nvSpPr>
        <p:spPr>
          <a:xfrm>
            <a:off x="444501" y="869674"/>
            <a:ext cx="11051504" cy="5398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verbatim </a:t>
            </a:r>
            <a:r>
              <a:rPr lang="zh-CN" altLang="en-US" b="1" dirty="0"/>
              <a:t>环境</a:t>
            </a:r>
            <a:r>
              <a:rPr lang="zh-CN" altLang="en-US" dirty="0"/>
              <a:t>以等宽字体排版代码，将一段代码</a:t>
            </a:r>
            <a:r>
              <a:rPr lang="zh-CN" altLang="en-US" b="1" dirty="0"/>
              <a:t>原样</a:t>
            </a:r>
            <a:r>
              <a:rPr lang="zh-CN" altLang="en-US" dirty="0"/>
              <a:t>转义输出，回车和空格也如其原本一般，分别起到换行和空位的作用；带星号的版本更进一步，将空格显示成“␣”。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要在行内排版简短的代码或关键字，可使用</a:t>
            </a:r>
            <a:r>
              <a:rPr lang="zh-CN" altLang="en-US" b="1" dirty="0"/>
              <a:t> </a:t>
            </a:r>
            <a:r>
              <a:rPr lang="en-US" altLang="zh-CN" b="1" dirty="0"/>
              <a:t>\verb </a:t>
            </a:r>
            <a:r>
              <a:rPr lang="zh-CN" altLang="en-US" b="1" dirty="0"/>
              <a:t>命令：</a:t>
            </a:r>
            <a:r>
              <a:rPr lang="en-US" altLang="zh-CN" b="1" dirty="0"/>
              <a:t>\</a:t>
            </a:r>
            <a:r>
              <a:rPr lang="en-US" altLang="zh-CN" b="1" dirty="0" err="1"/>
              <a:t>verb⟨delim</a:t>
            </a:r>
            <a:r>
              <a:rPr lang="en-US" altLang="zh-CN" b="1" dirty="0"/>
              <a:t>⟩⟨code⟩⟨</a:t>
            </a:r>
            <a:r>
              <a:rPr lang="en-US" altLang="zh-CN" b="1" dirty="0" err="1"/>
              <a:t>delim</a:t>
            </a:r>
            <a:r>
              <a:rPr lang="en-US" altLang="zh-CN" b="1" dirty="0"/>
              <a:t>⟩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⟨</a:t>
            </a:r>
            <a:r>
              <a:rPr lang="en-US" altLang="zh-CN" dirty="0" err="1"/>
              <a:t>delim</a:t>
            </a:r>
            <a:r>
              <a:rPr lang="en-US" altLang="zh-CN" dirty="0"/>
              <a:t>⟩ </a:t>
            </a:r>
            <a:r>
              <a:rPr lang="zh-CN" altLang="en-US" dirty="0"/>
              <a:t>标明代码的分界位置，前后必须一致，除字母、空格或星号外，可任意选择，不与代码本身冲突即可，习惯上使用 </a:t>
            </a:r>
            <a:r>
              <a:rPr lang="en-US" altLang="zh-CN" dirty="0"/>
              <a:t>| </a:t>
            </a:r>
            <a:r>
              <a:rPr lang="zh-CN" altLang="en-US" dirty="0"/>
              <a:t>符号。同 </a:t>
            </a:r>
            <a:r>
              <a:rPr lang="en-US" altLang="zh-CN" dirty="0"/>
              <a:t>verbatim </a:t>
            </a:r>
            <a:r>
              <a:rPr lang="zh-CN" altLang="en-US" dirty="0"/>
              <a:t>环境，</a:t>
            </a:r>
            <a:r>
              <a:rPr lang="en-US" altLang="zh-CN" dirty="0"/>
              <a:t>\verb </a:t>
            </a:r>
            <a:r>
              <a:rPr lang="zh-CN" altLang="en-US" dirty="0"/>
              <a:t>后也可以带一个星号，以显示空格。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\verb </a:t>
            </a:r>
            <a:r>
              <a:rPr lang="zh-CN" altLang="en-US" dirty="0"/>
              <a:t>命令对符号的处理比较复杂，一般不能用在其它命令的参数里，否则多半会出错。</a:t>
            </a:r>
          </a:p>
          <a:p>
            <a:pPr>
              <a:lnSpc>
                <a:spcPct val="150000"/>
              </a:lnSpc>
            </a:pPr>
            <a:endParaRPr lang="en-US" altLang="zh-CN" sz="800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高级定制：</a:t>
            </a:r>
            <a:r>
              <a:rPr lang="zh-CN" altLang="en-US" dirty="0"/>
              <a:t>（详情请参考各自的帮助文档）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verbatim </a:t>
            </a:r>
            <a:r>
              <a:rPr lang="zh-CN" altLang="en-US" dirty="0"/>
              <a:t>宏包优化了 </a:t>
            </a:r>
            <a:r>
              <a:rPr lang="en-US" altLang="zh-CN" dirty="0"/>
              <a:t>verbatim </a:t>
            </a:r>
            <a:r>
              <a:rPr lang="zh-CN" altLang="en-US" dirty="0"/>
              <a:t>环境的内部命令，并提供了 </a:t>
            </a:r>
            <a:r>
              <a:rPr lang="en-US" altLang="zh-CN" dirty="0"/>
              <a:t>\</a:t>
            </a:r>
            <a:r>
              <a:rPr lang="en-US" altLang="zh-CN" dirty="0" err="1"/>
              <a:t>verbatiminput</a:t>
            </a:r>
            <a:r>
              <a:rPr lang="en-US" altLang="zh-CN" dirty="0"/>
              <a:t> </a:t>
            </a:r>
            <a:r>
              <a:rPr lang="zh-CN" altLang="en-US" dirty="0"/>
              <a:t>命令用来直接读入文件生成代码环境，</a:t>
            </a:r>
            <a:r>
              <a:rPr lang="en-US" altLang="zh-CN" dirty="0" err="1"/>
              <a:t>fancyvrb</a:t>
            </a:r>
            <a:r>
              <a:rPr lang="en-US" altLang="zh-CN" dirty="0"/>
              <a:t> </a:t>
            </a:r>
            <a:r>
              <a:rPr lang="zh-CN" altLang="en-US" dirty="0"/>
              <a:t>宏包提供了可定制格式的 </a:t>
            </a:r>
            <a:r>
              <a:rPr lang="en-US" altLang="zh-CN" dirty="0"/>
              <a:t>Verbatim </a:t>
            </a:r>
            <a:r>
              <a:rPr lang="zh-CN" altLang="en-US" dirty="0"/>
              <a:t>环境；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listings</a:t>
            </a:r>
            <a:r>
              <a:rPr lang="zh-CN" altLang="en-US" dirty="0"/>
              <a:t>、</a:t>
            </a:r>
            <a:r>
              <a:rPr lang="en-US" altLang="zh-CN" dirty="0"/>
              <a:t>minted </a:t>
            </a:r>
            <a:r>
              <a:rPr lang="zh-CN" altLang="en-US" dirty="0"/>
              <a:t>宏包更进一步，可生成关键字高亮的代码环境，支持各种程序设计语言的语法和关键字。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algorithm + </a:t>
            </a:r>
            <a:r>
              <a:rPr lang="en-US" altLang="zh-CN" dirty="0" err="1"/>
              <a:t>algpseudocode</a:t>
            </a:r>
            <a:r>
              <a:rPr lang="en-US" altLang="zh-CN" dirty="0"/>
              <a:t> / algorithm2e</a:t>
            </a:r>
            <a:r>
              <a:rPr lang="zh-CN" altLang="en-US" dirty="0"/>
              <a:t>：排版算法、伪代码。更多：</a:t>
            </a:r>
            <a:r>
              <a:rPr lang="en-GB" altLang="zh-CN" dirty="0">
                <a:hlinkClick r:id="rId3"/>
              </a:rPr>
              <a:t> LaTeX - </a:t>
            </a:r>
            <a:r>
              <a:rPr lang="zh-CN" altLang="en-US" dirty="0">
                <a:hlinkClick r:id="rId3"/>
              </a:rPr>
              <a:t>算法（伪代码）排版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用 </a:t>
            </a:r>
            <a:r>
              <a:rPr lang="en-US" altLang="zh-CN" dirty="0">
                <a:hlinkClick r:id="rId4"/>
              </a:rPr>
              <a:t>LaTeX </a:t>
            </a:r>
            <a:r>
              <a:rPr lang="zh-CN" altLang="en-US" dirty="0">
                <a:hlinkClick r:id="rId4"/>
              </a:rPr>
              <a:t>优雅地书写伪代码</a:t>
            </a:r>
            <a:r>
              <a:rPr lang="en-US" altLang="zh-CN" dirty="0">
                <a:hlinkClick r:id="rId4"/>
              </a:rPr>
              <a:t>——algorithm2e </a:t>
            </a:r>
            <a:r>
              <a:rPr lang="zh-CN" altLang="en-US" dirty="0">
                <a:hlinkClick r:id="rId4"/>
              </a:rPr>
              <a:t>简明指南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45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DB0F-33A5-B274-FD95-CE5A98AC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FEC8E-1FE8-CB18-3F05-73C9D3AE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DC86C5-5466-5756-F4F8-15C5B508D59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脚注和边注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AF17A-F0B6-4B63-725A-613AD4A0BD44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\footnote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可以在页面底部生成一个脚注：</a:t>
            </a:r>
            <a:r>
              <a:rPr lang="en-US" altLang="zh-CN" sz="2000" b="1" dirty="0"/>
              <a:t>\footnote{</a:t>
            </a:r>
            <a:r>
              <a:rPr lang="zh-CN" altLang="en-US" sz="2000" b="1" dirty="0"/>
              <a:t>脚注内容</a:t>
            </a:r>
            <a:r>
              <a:rPr lang="en-US" altLang="zh-CN" sz="2000" b="1" dirty="0"/>
              <a:t>}</a:t>
            </a:r>
            <a:r>
              <a:rPr lang="zh-CN" altLang="en-US" sz="2000" dirty="0"/>
              <a:t>，例见示例文档。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还可以自定义脚注的标记：</a:t>
            </a:r>
            <a:r>
              <a:rPr lang="en-GB" altLang="zh-CN" sz="2000" b="1" dirty="0"/>
              <a:t>\footnote[</a:t>
            </a:r>
            <a:r>
              <a:rPr lang="zh-CN" altLang="en-US" sz="2000" b="1" dirty="0"/>
              <a:t>标记</a:t>
            </a:r>
            <a:r>
              <a:rPr lang="en-US" altLang="zh-CN" sz="2000" b="1" dirty="0"/>
              <a:t>]{</a:t>
            </a:r>
            <a:r>
              <a:rPr lang="zh-CN" altLang="en-US" sz="2000" b="1" dirty="0"/>
              <a:t>脚注文本</a:t>
            </a:r>
            <a:r>
              <a:rPr lang="en-US" altLang="zh-CN" sz="2000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有些情况下（比如在表格环境、各种盒子内）使用 </a:t>
            </a:r>
            <a:r>
              <a:rPr lang="en-US" altLang="zh-CN" sz="2000" dirty="0"/>
              <a:t>\footnote </a:t>
            </a:r>
            <a:r>
              <a:rPr lang="zh-CN" altLang="en-US" sz="2000" dirty="0"/>
              <a:t>并不能正确生成脚注。我们可以分两步进行，先使用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footnotemark</a:t>
            </a:r>
            <a:r>
              <a:rPr lang="en-US" altLang="zh-CN" sz="2000" b="1" dirty="0"/>
              <a:t> </a:t>
            </a:r>
            <a:r>
              <a:rPr lang="zh-CN" altLang="en-US" sz="2000" dirty="0"/>
              <a:t>为脚注计数，再在合适的位置（和脚注内容在同一页）用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footnotetext</a:t>
            </a:r>
            <a:r>
              <a:rPr lang="en-US" altLang="zh-CN" sz="2000" b="1" dirty="0"/>
              <a:t> </a:t>
            </a:r>
            <a:r>
              <a:rPr lang="zh-CN" altLang="en-US" sz="2000" dirty="0"/>
              <a:t>生成脚注。例见示例文档。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可在边栏位置生成边注：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[⟨left-margin⟩]{⟨right-margin⟩}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如果只给定了 </a:t>
            </a:r>
            <a:r>
              <a:rPr lang="en-US" altLang="zh-CN" sz="2000" dirty="0"/>
              <a:t>⟨right-margin⟩</a:t>
            </a:r>
            <a:r>
              <a:rPr lang="zh-CN" altLang="en-US" sz="2000" dirty="0"/>
              <a:t>（花括号中的参数），那么边注在奇偶数页文字相同；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如果同时给定了 </a:t>
            </a:r>
            <a:r>
              <a:rPr lang="en-US" altLang="zh-CN" sz="2000" dirty="0"/>
              <a:t>⟨left-margin⟩</a:t>
            </a:r>
            <a:r>
              <a:rPr lang="zh-CN" altLang="en-US" sz="2000" dirty="0"/>
              <a:t>（方括号中的参数），则偶数页使用 </a:t>
            </a:r>
            <a:r>
              <a:rPr lang="en-US" altLang="zh-CN" sz="2000" dirty="0"/>
              <a:t>⟨left-margin⟩ </a:t>
            </a:r>
            <a:r>
              <a:rPr lang="zh-CN" altLang="en-US" sz="2000" dirty="0"/>
              <a:t>的文字。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例见示例文档。</a:t>
            </a:r>
          </a:p>
        </p:txBody>
      </p:sp>
    </p:spTree>
    <p:extLst>
      <p:ext uri="{BB962C8B-B14F-4D97-AF65-F5344CB8AC3E}">
        <p14:creationId xmlns:p14="http://schemas.microsoft.com/office/powerpoint/2010/main" val="1352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85CC-484F-B1F5-C393-302CF61B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BBE6A-7272-DD0A-21A0-0DF8E4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EB712-E021-50A6-68E7-44754F2B509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87E89F-51B6-06E8-20BE-89F321F6A347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9000FC-06CC-6688-9F49-79927D9E72D1}"/>
              </a:ext>
            </a:extLst>
          </p:cNvPr>
          <p:cNvSpPr txBox="1"/>
          <p:nvPr/>
        </p:nvSpPr>
        <p:spPr>
          <a:xfrm>
            <a:off x="444501" y="1606529"/>
            <a:ext cx="5733015" cy="70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B022B5-B886-B6E2-B81E-0296156E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42" y="2374945"/>
            <a:ext cx="6136640" cy="251026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23C5E1D-B8F3-6601-8E0D-1977C8C70662}"/>
              </a:ext>
            </a:extLst>
          </p:cNvPr>
          <p:cNvSpPr txBox="1"/>
          <p:nvPr/>
        </p:nvSpPr>
        <p:spPr>
          <a:xfrm>
            <a:off x="339338" y="4894285"/>
            <a:ext cx="11156667" cy="11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所有类别的文献条目格式请参考 </a:t>
            </a:r>
            <a:r>
              <a:rPr lang="en-GB" altLang="zh-CN" sz="1600" dirty="0">
                <a:hlinkClick r:id="rId5"/>
              </a:rPr>
              <a:t>btxdoc.pdf 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多数时候，我们</a:t>
            </a:r>
            <a:r>
              <a:rPr lang="zh-CN" altLang="en-US" sz="1600" b="1" dirty="0"/>
              <a:t>无需自己手写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文献条目。从</a:t>
            </a:r>
            <a:r>
              <a:rPr lang="en-US" altLang="zh-CN" sz="1600" dirty="0"/>
              <a:t>Google Scholar </a:t>
            </a:r>
            <a:r>
              <a:rPr lang="zh-CN" altLang="en-US" sz="1600" dirty="0"/>
              <a:t>或者期刊</a:t>
            </a:r>
            <a:r>
              <a:rPr lang="en-US" altLang="zh-CN" sz="1600" dirty="0"/>
              <a:t>/</a:t>
            </a:r>
            <a:r>
              <a:rPr lang="zh-CN" altLang="en-US" sz="1600" dirty="0"/>
              <a:t>数据库的网站上都能够</a:t>
            </a:r>
            <a:r>
              <a:rPr lang="zh-CN" altLang="en-US" sz="1600" b="1" dirty="0"/>
              <a:t>导出</a:t>
            </a:r>
            <a:r>
              <a:rPr lang="zh-CN" altLang="en-US" sz="1600" dirty="0"/>
              <a:t>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文献条目，老牌的文献管理软件 </a:t>
            </a:r>
            <a:r>
              <a:rPr lang="en-US" altLang="zh-CN" sz="1600" dirty="0"/>
              <a:t>EndNote</a:t>
            </a:r>
            <a:r>
              <a:rPr lang="zh-CN" altLang="en-US" sz="1600" dirty="0"/>
              <a:t>、</a:t>
            </a:r>
            <a:r>
              <a:rPr lang="en-US" altLang="zh-CN" sz="1600" dirty="0"/>
              <a:t>Zotero </a:t>
            </a:r>
            <a:r>
              <a:rPr lang="zh-CN" altLang="en-US" sz="1600" dirty="0"/>
              <a:t>也支持生成 </a:t>
            </a:r>
            <a:r>
              <a:rPr lang="en-US" altLang="zh-CN" sz="1600" dirty="0"/>
              <a:t>BIBTEX </a:t>
            </a:r>
            <a:r>
              <a:rPr lang="zh-CN" altLang="en-US" sz="1600" dirty="0"/>
              <a:t>格式的数据库。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D013985-0AA5-5B7C-01BA-EBE146624A8B}"/>
              </a:ext>
            </a:extLst>
          </p:cNvPr>
          <p:cNvSpPr/>
          <p:nvPr/>
        </p:nvSpPr>
        <p:spPr>
          <a:xfrm>
            <a:off x="5328391" y="3113661"/>
            <a:ext cx="1080001" cy="580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5582A5-CD84-518B-A6C8-DA34D95B0F87}"/>
              </a:ext>
            </a:extLst>
          </p:cNvPr>
          <p:cNvSpPr txBox="1"/>
          <p:nvPr/>
        </p:nvSpPr>
        <p:spPr>
          <a:xfrm>
            <a:off x="7176001" y="2219792"/>
            <a:ext cx="4152340" cy="275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/>
              <a:t>@article{Alice13,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title = {Demostration of bibliography items},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author = {Alice Axford and Bob Birkin and Charlie Copper and Danny Dannford},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year = {2013},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month = {Mar},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journal = {Journal of \TeX perts},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volume = {36},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number = {7},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pages = {114-120}}</a:t>
            </a:r>
          </a:p>
        </p:txBody>
      </p:sp>
    </p:spTree>
    <p:extLst>
      <p:ext uri="{BB962C8B-B14F-4D97-AF65-F5344CB8AC3E}">
        <p14:creationId xmlns:p14="http://schemas.microsoft.com/office/powerpoint/2010/main" val="3309816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03AD-21D7-6ED3-80D4-23E81578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94F98-0073-C497-BE56-CC21B7F8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AB5170-6EE5-8C55-FDC8-FFF20D2F9A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D7CC72-0338-B91F-4837-6C44E3D4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66" y="1448109"/>
            <a:ext cx="4881835" cy="45402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F4EB71-03EC-5E73-E346-8378A114C1E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4"/>
              </a:rPr>
              <a:t>一份（不太）简短的 </a:t>
            </a:r>
            <a:r>
              <a:rPr lang="en-GB" altLang="zh-CN" sz="2000" dirty="0">
                <a:hlinkClick r:id="rId4"/>
              </a:rPr>
              <a:t>LaTeX2</a:t>
            </a:r>
            <a:r>
              <a:rPr lang="el-GR" altLang="zh-CN" sz="2000" dirty="0">
                <a:hlinkClick r:id="rId4"/>
              </a:rPr>
              <a:t>ε </a:t>
            </a:r>
            <a:r>
              <a:rPr lang="zh-CN" altLang="en-US" sz="2000" dirty="0">
                <a:hlinkClick r:id="rId4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6.1.3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DE7507-24A8-2471-CD7B-948F4A609561}"/>
              </a:ext>
            </a:extLst>
          </p:cNvPr>
          <p:cNvSpPr txBox="1"/>
          <p:nvPr/>
        </p:nvSpPr>
        <p:spPr>
          <a:xfrm>
            <a:off x="444501" y="1606529"/>
            <a:ext cx="5733015" cy="166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4475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389B-E79C-F683-92A2-C80BD83F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1C480-4679-380A-976F-1565F1B0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1A383C-E54E-BA2E-6724-4EDB75CFC1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相关资源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A2FCD9-1999-C079-EEE7-7DF0F4AFE4CB}"/>
              </a:ext>
            </a:extLst>
          </p:cNvPr>
          <p:cNvSpPr txBox="1"/>
          <p:nvPr/>
        </p:nvSpPr>
        <p:spPr>
          <a:xfrm>
            <a:off x="676695" y="789833"/>
            <a:ext cx="10838610" cy="52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3"/>
              </a:rPr>
              <a:t>http://www.ctan.org/tex-archive/info/lshort/chinese/</a:t>
            </a:r>
            <a:r>
              <a:rPr lang="en-GB" altLang="zh-CN" sz="1600" dirty="0"/>
              <a:t>  (</a:t>
            </a:r>
            <a:r>
              <a:rPr lang="zh-CN" altLang="en-US" sz="1600" dirty="0"/>
              <a:t>一份（不太）简短的 </a:t>
            </a:r>
            <a:r>
              <a:rPr lang="en-US" altLang="zh-CN" sz="1600" dirty="0"/>
              <a:t>LaTeX2</a:t>
            </a:r>
            <a:r>
              <a:rPr lang="el-GR" altLang="zh-CN" sz="1600" dirty="0"/>
              <a:t>ε </a:t>
            </a:r>
            <a:r>
              <a:rPr lang="zh-CN" altLang="en-US" sz="1600" dirty="0"/>
              <a:t>介绍 </a:t>
            </a:r>
            <a:r>
              <a:rPr lang="zh-CN" altLang="en-US" sz="1600" b="1" dirty="0"/>
              <a:t>及其源代码</a:t>
            </a:r>
            <a:r>
              <a:rPr lang="en-GB" altLang="zh-CN" sz="1600" dirty="0"/>
              <a:t>)</a:t>
            </a:r>
            <a:endParaRPr lang="en-GB" altLang="zh-CN" sz="1600" dirty="0">
              <a:hlinkClick r:id="rId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4"/>
              </a:rPr>
              <a:t>http://math.ecnu.edu.cn/~jypan/Latex/</a:t>
            </a:r>
            <a:r>
              <a:rPr lang="en-GB" altLang="zh-CN" sz="1600" dirty="0"/>
              <a:t> (</a:t>
            </a:r>
            <a:r>
              <a:rPr lang="zh-CN" altLang="en-US" sz="1600" dirty="0"/>
              <a:t>华东师范大学潘建瑜教授的 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主页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上面这两者也是本讲义的主要参考文献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5"/>
              </a:rPr>
              <a:t>http://tex.stackexchange.com/ </a:t>
            </a:r>
            <a:r>
              <a:rPr lang="en-GB" altLang="zh-CN" sz="1600" dirty="0"/>
              <a:t>(</a:t>
            </a:r>
            <a:r>
              <a:rPr lang="zh-CN" altLang="en-US" sz="1600" dirty="0"/>
              <a:t>收录很多常见问题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ChatGPT</a:t>
            </a:r>
            <a:r>
              <a:rPr lang="zh-CN" altLang="en-US" sz="1600" dirty="0"/>
              <a:t>、豆包等问答大模型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6"/>
              </a:rPr>
              <a:t>http://ctan.org/ </a:t>
            </a:r>
            <a:r>
              <a:rPr lang="en-GB" altLang="zh-CN" sz="1600" dirty="0"/>
              <a:t>(Comprehensive </a:t>
            </a:r>
            <a:r>
              <a:rPr lang="en-GB" altLang="zh-CN" sz="1600" dirty="0" err="1"/>
              <a:t>TeX</a:t>
            </a:r>
            <a:r>
              <a:rPr lang="en-GB" altLang="zh-CN" sz="1600" dirty="0"/>
              <a:t> Archive Network </a:t>
            </a:r>
            <a:r>
              <a:rPr lang="zh-CN" altLang="en-US" sz="1600" dirty="0"/>
              <a:t>在这里可以找到各宏包的使用文档等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https://www.latexstudio.net/ (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工作室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https://mathpix.com/ (</a:t>
            </a:r>
            <a:r>
              <a:rPr lang="zh-CN" altLang="en-US" sz="1600" dirty="0"/>
              <a:t>将图片或 </a:t>
            </a:r>
            <a:r>
              <a:rPr lang="en-GB" altLang="zh-CN" sz="1600" dirty="0"/>
              <a:t>pdf </a:t>
            </a:r>
            <a:r>
              <a:rPr lang="zh-CN" altLang="en-US" sz="1600" dirty="0"/>
              <a:t>中的数学公式转换为 </a:t>
            </a:r>
            <a:r>
              <a:rPr lang="en-US" altLang="zh-CN" sz="1600" dirty="0"/>
              <a:t>LaTeX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 err="1">
                <a:hlinkClick r:id="rId7"/>
              </a:rPr>
              <a:t>SimpleTex</a:t>
            </a:r>
            <a:r>
              <a:rPr lang="en-GB" altLang="zh-CN" sz="1600" dirty="0">
                <a:hlinkClick r:id="rId7"/>
              </a:rPr>
              <a:t> - Snip &amp; Get!</a:t>
            </a:r>
            <a:r>
              <a:rPr lang="en-GB" altLang="zh-CN" sz="1600" dirty="0"/>
              <a:t> (</a:t>
            </a:r>
            <a:r>
              <a:rPr lang="en-GB" altLang="zh-CN" sz="1600" dirty="0" err="1"/>
              <a:t>Mathpix</a:t>
            </a:r>
            <a:r>
              <a:rPr lang="en-GB" altLang="zh-CN" sz="1600" dirty="0"/>
              <a:t> </a:t>
            </a:r>
            <a:r>
              <a:rPr lang="zh-CN" altLang="en-US" sz="1600" dirty="0"/>
              <a:t>的免费替代</a:t>
            </a:r>
            <a:r>
              <a:rPr lang="en-US" altLang="zh-CN" sz="1600" dirty="0"/>
              <a:t>, </a:t>
            </a:r>
            <a:r>
              <a:rPr lang="zh-CN" altLang="en-US" sz="1600" dirty="0"/>
              <a:t>但是有可能要求排队等待或付费</a:t>
            </a:r>
            <a:r>
              <a:rPr lang="en-US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hlinkClick r:id="rId8"/>
              </a:rPr>
              <a:t>VikParuchuri</a:t>
            </a:r>
            <a:r>
              <a:rPr lang="en-US" altLang="zh-CN" sz="1600" dirty="0">
                <a:hlinkClick r:id="rId8"/>
              </a:rPr>
              <a:t>/</a:t>
            </a:r>
            <a:r>
              <a:rPr lang="en-US" altLang="zh-CN" sz="1600" dirty="0" err="1">
                <a:hlinkClick r:id="rId8"/>
              </a:rPr>
              <a:t>texify</a:t>
            </a:r>
            <a:r>
              <a:rPr lang="en-US" altLang="zh-CN" sz="1600" dirty="0">
                <a:hlinkClick r:id="rId8"/>
              </a:rPr>
              <a:t>: Math OCR model that outputs LaTeX and markdown</a:t>
            </a:r>
            <a:r>
              <a:rPr lang="en-US" altLang="zh-CN" sz="1600" dirty="0"/>
              <a:t> (GitHub </a:t>
            </a:r>
            <a:r>
              <a:rPr lang="zh-CN" altLang="en-US" sz="1600" dirty="0"/>
              <a:t>上的开源项目</a:t>
            </a:r>
            <a:r>
              <a:rPr lang="en-US" altLang="zh-CN" sz="1600" dirty="0"/>
              <a:t>)</a:t>
            </a:r>
            <a:endParaRPr lang="en-GB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http://www.latextemplates.com/ (</a:t>
            </a:r>
            <a:r>
              <a:rPr lang="zh-CN" altLang="en-US" sz="1600" dirty="0"/>
              <a:t>各种模板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http://www.tug.org/ (T</a:t>
            </a:r>
            <a:r>
              <a:rPr lang="en-US" altLang="zh-CN" sz="1600" dirty="0"/>
              <a:t>e</a:t>
            </a:r>
            <a:r>
              <a:rPr lang="en-GB" altLang="zh-CN" sz="1600" dirty="0"/>
              <a:t>X Users Group)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实用模板：</a:t>
            </a:r>
            <a:r>
              <a:rPr lang="en-US" altLang="zh-CN" sz="1600" dirty="0" err="1">
                <a:hlinkClick r:id="rId9"/>
              </a:rPr>
              <a:t>HITsz</a:t>
            </a:r>
            <a:r>
              <a:rPr lang="en-US" altLang="zh-CN" sz="1600" dirty="0">
                <a:hlinkClick r:id="rId9"/>
              </a:rPr>
              <a:t> </a:t>
            </a:r>
            <a:r>
              <a:rPr lang="zh-CN" altLang="en-US" sz="1600" dirty="0">
                <a:hlinkClick r:id="rId9"/>
              </a:rPr>
              <a:t>毕业论文模板</a:t>
            </a:r>
            <a:r>
              <a:rPr lang="zh-CN" altLang="en-US" sz="1600" dirty="0"/>
              <a:t>、</a:t>
            </a:r>
            <a:r>
              <a:rPr lang="en-US" altLang="zh-CN" sz="1600" dirty="0" err="1">
                <a:hlinkClick r:id="rId10"/>
              </a:rPr>
              <a:t>HITsz</a:t>
            </a:r>
            <a:r>
              <a:rPr lang="en-US" altLang="zh-CN" sz="1600" dirty="0">
                <a:hlinkClick r:id="rId10"/>
              </a:rPr>
              <a:t> beamer </a:t>
            </a:r>
            <a:r>
              <a:rPr lang="zh-CN" altLang="en-US" sz="1600" dirty="0">
                <a:hlinkClick r:id="rId10"/>
              </a:rPr>
              <a:t>模板</a:t>
            </a:r>
            <a:r>
              <a:rPr lang="zh-CN" altLang="en-US" sz="1600" dirty="0"/>
              <a:t>、</a:t>
            </a:r>
            <a:r>
              <a:rPr lang="zh-CN" altLang="en-US" sz="1600" dirty="0">
                <a:hlinkClick r:id="rId11"/>
              </a:rPr>
              <a:t>修改过的 </a:t>
            </a:r>
            <a:r>
              <a:rPr lang="en-US" altLang="zh-CN" sz="1600" dirty="0" err="1">
                <a:hlinkClick r:id="rId11"/>
              </a:rPr>
              <a:t>elegantbook</a:t>
            </a:r>
            <a:r>
              <a:rPr lang="en-US" altLang="zh-CN" sz="1600" dirty="0">
                <a:hlinkClick r:id="rId11"/>
              </a:rPr>
              <a:t> </a:t>
            </a:r>
            <a:r>
              <a:rPr lang="zh-CN" altLang="en-US" sz="1600" dirty="0">
                <a:hlinkClick r:id="rId11"/>
              </a:rPr>
              <a:t>模板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优秀工程：</a:t>
            </a:r>
            <a:r>
              <a:rPr lang="zh-CN" altLang="en-US" sz="1600" dirty="0">
                <a:hlinkClick r:id="rId12"/>
              </a:rPr>
              <a:t>李文威</a:t>
            </a:r>
            <a:r>
              <a:rPr lang="en-US" altLang="zh-CN" sz="1600" dirty="0">
                <a:hlinkClick r:id="rId12"/>
              </a:rPr>
              <a:t>《</a:t>
            </a:r>
            <a:r>
              <a:rPr lang="zh-CN" altLang="en-US" sz="1600" dirty="0">
                <a:hlinkClick r:id="rId12"/>
              </a:rPr>
              <a:t>代数学方法：第一卷</a:t>
            </a:r>
            <a:r>
              <a:rPr lang="en-US" altLang="zh-CN" sz="1600" dirty="0">
                <a:hlinkClick r:id="rId12"/>
              </a:rPr>
              <a:t>》</a:t>
            </a:r>
            <a:r>
              <a:rPr lang="zh-CN" altLang="en-US" sz="1600" dirty="0">
                <a:hlinkClick r:id="rId12"/>
              </a:rPr>
              <a:t>源码仓库</a:t>
            </a:r>
            <a:r>
              <a:rPr lang="zh-CN" altLang="en-US" sz="1600" dirty="0"/>
              <a:t>，以及这一页 </a:t>
            </a:r>
            <a:r>
              <a:rPr lang="en-US" altLang="zh-CN" sz="1600" dirty="0"/>
              <a:t>ppt </a:t>
            </a:r>
            <a:r>
              <a:rPr lang="zh-CN" altLang="en-US" sz="1600" dirty="0"/>
              <a:t>的第一行</a:t>
            </a:r>
            <a:endParaRPr lang="en-GB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80314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24BF-C79F-EEB4-F626-405150C1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48CFF-E0CA-0978-3D72-A88BB6D5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70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0039FE-8DBE-C04B-3C12-1E9CD33435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03427-F984-3ACE-264D-370538475741}"/>
              </a:ext>
            </a:extLst>
          </p:cNvPr>
          <p:cNvSpPr txBox="1"/>
          <p:nvPr/>
        </p:nvSpPr>
        <p:spPr>
          <a:xfrm>
            <a:off x="6347494" y="1764882"/>
            <a:ext cx="5085999" cy="26391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编译过程使用的命令如下（可以略去扩展名）：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bibtex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高级定制：</a:t>
            </a:r>
            <a:r>
              <a:rPr lang="en-US" altLang="zh-CN" sz="1400" b="1" dirty="0" err="1"/>
              <a:t>natbib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宏包</a:t>
            </a:r>
            <a:r>
              <a:rPr lang="zh-CN" altLang="en-US" sz="1400" dirty="0"/>
              <a:t>（详见手册 或 </a:t>
            </a:r>
            <a:r>
              <a:rPr lang="zh-CN" altLang="en-US" sz="1400" dirty="0">
                <a:hlinkClick r:id="rId3"/>
              </a:rPr>
              <a:t>一份（不太）简短的 </a:t>
            </a:r>
            <a:r>
              <a:rPr lang="en-GB" altLang="zh-CN" sz="1400" dirty="0">
                <a:hlinkClick r:id="rId3"/>
              </a:rPr>
              <a:t>LaTeX2</a:t>
            </a:r>
            <a:r>
              <a:rPr lang="el-GR" altLang="zh-CN" sz="1400" dirty="0">
                <a:hlinkClick r:id="rId3"/>
              </a:rPr>
              <a:t>ε </a:t>
            </a:r>
            <a:r>
              <a:rPr lang="zh-CN" altLang="en-US" sz="1400" dirty="0">
                <a:hlinkClick r:id="rId3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6.1.5 </a:t>
            </a:r>
            <a:r>
              <a:rPr lang="zh-CN" altLang="en-US" sz="1400" dirty="0"/>
              <a:t>节）</a:t>
            </a:r>
            <a:endParaRPr lang="en-US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23545-5D0D-0C1B-295A-D93D69EBC406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6.1.4</a:t>
            </a:r>
            <a:r>
              <a:rPr lang="zh-CN" altLang="en-US" sz="2000" dirty="0"/>
              <a:t>、</a:t>
            </a:r>
            <a:r>
              <a:rPr lang="en-US" altLang="zh-CN" sz="2000" dirty="0"/>
              <a:t>6.1.5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49FD0-E796-0CF6-019B-6778E015C77F}"/>
              </a:ext>
            </a:extLst>
          </p:cNvPr>
          <p:cNvSpPr txBox="1"/>
          <p:nvPr/>
        </p:nvSpPr>
        <p:spPr>
          <a:xfrm>
            <a:off x="444501" y="1606529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280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575B-31FF-91E2-6147-27C6C35A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536DA-0B68-BF4A-932D-F10918EE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70D18D-EF1E-4BC7-8033-63E6B0ECD0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B2FD8D-52BF-8666-D077-EB2645E2FC02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biblatex</a:t>
            </a:r>
            <a:r>
              <a:rPr lang="zh-CN" altLang="en-US" sz="2000" dirty="0"/>
              <a:t>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6.1.6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C599E-9D77-EDE8-8A9B-820E7B78D6FD}"/>
              </a:ext>
            </a:extLst>
          </p:cNvPr>
          <p:cNvSpPr txBox="1"/>
          <p:nvPr/>
        </p:nvSpPr>
        <p:spPr>
          <a:xfrm>
            <a:off x="6189695" y="1591372"/>
            <a:ext cx="5400005" cy="42550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样式：例如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同时调用 </a:t>
            </a:r>
            <a:r>
              <a:rPr lang="en-US" altLang="zh-CN" sz="1400" dirty="0"/>
              <a:t>gb7714-2015.bbx </a:t>
            </a:r>
            <a:r>
              <a:rPr lang="zh-CN" altLang="en-US" sz="1400" dirty="0"/>
              <a:t>和 </a:t>
            </a:r>
            <a:r>
              <a:rPr lang="en-US" altLang="zh-CN" sz="1400" dirty="0"/>
              <a:t>gb7714-2015.cbx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[style=gb7714-2015]{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著录样式调用 </a:t>
            </a:r>
            <a:r>
              <a:rPr lang="en-US" altLang="zh-CN" sz="1400" dirty="0"/>
              <a:t>gb7714-2015.bbx</a:t>
            </a:r>
            <a:r>
              <a:rPr lang="zh-CN" altLang="en-US" sz="1400" dirty="0"/>
              <a:t>，引用样式调用 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 </a:t>
            </a:r>
            <a:r>
              <a:rPr lang="zh-CN" altLang="en-US" sz="1400" dirty="0"/>
              <a:t>宏包自带的 </a:t>
            </a:r>
            <a:r>
              <a:rPr lang="en-US" altLang="zh-CN" sz="1400" dirty="0" err="1"/>
              <a:t>authoryear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</a:t>
            </a:r>
            <a:r>
              <a:rPr lang="en-US" altLang="zh-CN" sz="1400" dirty="0" err="1"/>
              <a:t>bibstyle</a:t>
            </a:r>
            <a:r>
              <a:rPr lang="en-US" altLang="zh-CN" sz="1400" dirty="0"/>
              <a:t>=gb7714-2015,citestyle=</a:t>
            </a:r>
            <a:r>
              <a:rPr lang="en-US" altLang="zh-CN" sz="1400" dirty="0" err="1"/>
              <a:t>authoryear</a:t>
            </a:r>
            <a:r>
              <a:rPr lang="en-US" altLang="zh-CN" sz="1400" dirty="0"/>
              <a:t>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引用：除 </a:t>
            </a:r>
            <a:r>
              <a:rPr lang="en-US" altLang="zh-CN" sz="1400" dirty="0"/>
              <a:t>\cite </a:t>
            </a:r>
            <a:r>
              <a:rPr lang="zh-CN" altLang="en-US" sz="1400" dirty="0"/>
              <a:t>命令外，还可以使用丰富的命令达到不同的效果：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\citeauthor 和 \citeyear 分别单独引用作者和年份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\textcite 和 \parencite 分别生成形如 </a:t>
            </a:r>
            <a:r>
              <a:rPr lang="en-US" altLang="zh-CN" sz="1400" dirty="0"/>
              <a:t>(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al., 2013) </a:t>
            </a:r>
            <a:r>
              <a:rPr lang="zh-CN" altLang="en-US" sz="1400" dirty="0"/>
              <a:t>和 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 (2013) </a:t>
            </a:r>
            <a:r>
              <a:rPr lang="zh-CN" altLang="en-US" sz="1400" dirty="0"/>
              <a:t>的人名</a:t>
            </a:r>
            <a:r>
              <a:rPr lang="en-US" altLang="zh-CN" sz="1400" dirty="0"/>
              <a:t>——</a:t>
            </a:r>
            <a:r>
              <a:rPr lang="zh-CN" altLang="en-US" sz="1400" dirty="0"/>
              <a:t>年份引用 </a:t>
            </a:r>
            <a:r>
              <a:rPr lang="en-US" altLang="zh-CN" sz="1400" dirty="0"/>
              <a:t>(</a:t>
            </a:r>
            <a:r>
              <a:rPr lang="zh-CN" altLang="en-US" sz="1400" dirty="0"/>
              <a:t>分别类似 natbib 宏包提供的 \citet 和 \citep 命令</a:t>
            </a:r>
            <a:r>
              <a:rPr lang="en-US" altLang="zh-CN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脚注式引用 \footcite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B9CBD-B65D-CBDD-DB2B-DE0D5C19248E}"/>
              </a:ext>
            </a:extLst>
          </p:cNvPr>
          <p:cNvSpPr txBox="1"/>
          <p:nvPr/>
        </p:nvSpPr>
        <p:spPr>
          <a:xfrm>
            <a:off x="444501" y="1606529"/>
            <a:ext cx="5733015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261383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17EE1-D2E4-1139-3DB7-F2C9CDD2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D52AF-5193-2D92-EDD1-91C05EC9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72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FB20B-577F-53DF-4F63-89F395BBBC6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5AB74-6747-BA54-A9CB-BC61E73C7E9F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两种方式之对比：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DE9F71-4220-19A7-1070-7B64266C7283}"/>
              </a:ext>
            </a:extLst>
          </p:cNvPr>
          <p:cNvSpPr txBox="1"/>
          <p:nvPr/>
        </p:nvSpPr>
        <p:spPr>
          <a:xfrm>
            <a:off x="444501" y="1742523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535A7-3D24-8B52-779A-2B3F1195612E}"/>
              </a:ext>
            </a:extLst>
          </p:cNvPr>
          <p:cNvSpPr txBox="1"/>
          <p:nvPr/>
        </p:nvSpPr>
        <p:spPr>
          <a:xfrm>
            <a:off x="2678338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BIBTEX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89A106-D02D-9104-15F1-0C269DC8F2E4}"/>
              </a:ext>
            </a:extLst>
          </p:cNvPr>
          <p:cNvSpPr txBox="1"/>
          <p:nvPr/>
        </p:nvSpPr>
        <p:spPr>
          <a:xfrm>
            <a:off x="8201250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biblatex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9E7E9-6D03-BDF8-F7EB-99E907215ACC}"/>
              </a:ext>
            </a:extLst>
          </p:cNvPr>
          <p:cNvSpPr txBox="1"/>
          <p:nvPr/>
        </p:nvSpPr>
        <p:spPr>
          <a:xfrm>
            <a:off x="6464776" y="1742522"/>
            <a:ext cx="5581912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第一步：同左侧。</a:t>
            </a:r>
          </a:p>
          <a:p>
            <a:pPr>
              <a:lnSpc>
                <a:spcPct val="130000"/>
              </a:lnSpc>
            </a:pP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3159517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4E45-CECB-1A2D-8188-7F9931654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C86BC-9215-E564-E2E8-6C41954D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73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FB75D-78CD-8ED7-9385-C796DCE99A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7E7823-340C-DA38-8DC9-D036359F1DF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2A247-25AD-84BB-CA11-B734CB941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0" y="1681340"/>
            <a:ext cx="7564620" cy="36241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1CBF16-1AE7-AE9D-9494-D7F9D86C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29" y="2047478"/>
            <a:ext cx="4054191" cy="30177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65B1A5-8D5E-2433-5167-DD34E8F05C58}"/>
              </a:ext>
            </a:extLst>
          </p:cNvPr>
          <p:cNvSpPr txBox="1"/>
          <p:nvPr/>
        </p:nvSpPr>
        <p:spPr>
          <a:xfrm>
            <a:off x="7967569" y="1467642"/>
            <a:ext cx="3528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高级定制：</a:t>
            </a:r>
            <a:r>
              <a:rPr lang="en-US" altLang="zh-CN" sz="1400" dirty="0" err="1"/>
              <a:t>imakeidx</a:t>
            </a:r>
            <a:r>
              <a:rPr lang="zh-CN" altLang="en-US" sz="1400" dirty="0"/>
              <a:t> 宏包</a:t>
            </a:r>
            <a:endParaRPr lang="en-US" altLang="zh-CN" sz="1400" dirty="0"/>
          </a:p>
          <a:p>
            <a:r>
              <a:rPr lang="zh-CN" altLang="en-US" sz="1400" dirty="0"/>
              <a:t>可能需要附加：</a:t>
            </a:r>
            <a:r>
              <a:rPr lang="en-GB" altLang="zh-CN" sz="1400" dirty="0" err="1"/>
              <a:t>tocbibind</a:t>
            </a:r>
            <a:r>
              <a:rPr lang="zh-CN" altLang="en-US" sz="1400" dirty="0"/>
              <a:t>、</a:t>
            </a:r>
            <a:r>
              <a:rPr lang="en-GB" altLang="zh-CN" sz="1400" dirty="0" err="1"/>
              <a:t>idxlayout</a:t>
            </a:r>
            <a:r>
              <a:rPr lang="en-GB" altLang="zh-CN" sz="1400" dirty="0"/>
              <a:t> </a:t>
            </a:r>
            <a:r>
              <a:rPr lang="zh-CN" altLang="en-US" sz="1400" dirty="0"/>
              <a:t>宏包</a:t>
            </a:r>
          </a:p>
        </p:txBody>
      </p:sp>
    </p:spTree>
    <p:extLst>
      <p:ext uri="{BB962C8B-B14F-4D97-AF65-F5344CB8AC3E}">
        <p14:creationId xmlns:p14="http://schemas.microsoft.com/office/powerpoint/2010/main" val="94622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E570-99E8-F77E-E6FB-F1560B99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C3A3A9E-CCAE-114B-4782-8BCCF0A437AC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637D1DC-9667-B06C-8345-A4C07A37D0E3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C9F496-E4C8-9B24-BF88-0438F253B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A55417-91F9-888E-A7D3-B13785977988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AE28BA-375C-327E-7AE2-887EC64B5FE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文本样式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FE9C5E-2078-3C13-75E9-9F220527F97A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六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9D54AC7-DB93-3C8D-9766-64FFBDEE77D4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2ADA18F-3541-B05E-CEA5-EC3CB714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651FA6-4E39-B16C-423B-20F85C8D57EC}"/>
              </a:ext>
            </a:extLst>
          </p:cNvPr>
          <p:cNvSpPr txBox="1"/>
          <p:nvPr/>
        </p:nvSpPr>
        <p:spPr>
          <a:xfrm>
            <a:off x="4831004" y="383372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更多请看 </a:t>
            </a: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dirty="0"/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2142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B6C4D-DD58-BDA7-B453-33F63261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12E5D5-F594-6DC5-E5E1-F4588B1F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75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59A95D-DD60-9530-B92A-6AF3720BB59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字体之属性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A84F76-5E73-9390-2B20-A698C7C9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7"/>
          <a:stretch/>
        </p:blipFill>
        <p:spPr>
          <a:xfrm>
            <a:off x="3436170" y="1095378"/>
            <a:ext cx="7384037" cy="4411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5BABF4-957C-079E-93C2-683DF948B303}"/>
              </a:ext>
            </a:extLst>
          </p:cNvPr>
          <p:cNvSpPr txBox="1"/>
          <p:nvPr/>
        </p:nvSpPr>
        <p:spPr>
          <a:xfrm>
            <a:off x="3714782" y="771839"/>
            <a:ext cx="6650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第一列是</a:t>
            </a:r>
            <a:r>
              <a:rPr lang="zh-CN" altLang="en-US" sz="1800" dirty="0"/>
              <a:t>声明    第二列是命令     第三列是效果    第四列是备注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29DF68-F2AB-4F70-3889-A326729C5815}"/>
              </a:ext>
            </a:extLst>
          </p:cNvPr>
          <p:cNvSpPr txBox="1"/>
          <p:nvPr/>
        </p:nvSpPr>
        <p:spPr>
          <a:xfrm>
            <a:off x="885884" y="1321747"/>
            <a:ext cx="229858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族（</a:t>
            </a:r>
            <a:r>
              <a:rPr lang="en-US" altLang="zh-CN" sz="1800" dirty="0"/>
              <a:t>family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字体的概观样式</a:t>
            </a:r>
            <a:endParaRPr lang="en-US" altLang="zh-CN" sz="1800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03EB53B-AA51-082B-ED75-69267A4AD269}"/>
              </a:ext>
            </a:extLst>
          </p:cNvPr>
          <p:cNvSpPr/>
          <p:nvPr/>
        </p:nvSpPr>
        <p:spPr bwMode="auto">
          <a:xfrm flipH="1">
            <a:off x="3184464" y="1362161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A04934-CB3B-7356-3B8F-94FEC6F44007}"/>
              </a:ext>
            </a:extLst>
          </p:cNvPr>
          <p:cNvSpPr txBox="1"/>
          <p:nvPr/>
        </p:nvSpPr>
        <p:spPr>
          <a:xfrm>
            <a:off x="562203" y="2293918"/>
            <a:ext cx="2945941" cy="833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系列（</a:t>
            </a:r>
            <a:r>
              <a:rPr lang="en-US" altLang="zh-CN" sz="1800" dirty="0"/>
              <a:t>series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字体的宽度和权重（黑度）</a:t>
            </a:r>
            <a:endParaRPr lang="en-US" altLang="zh-CN" sz="1600" dirty="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7AF8387B-14B7-E8F2-A189-F659CE932A34}"/>
              </a:ext>
            </a:extLst>
          </p:cNvPr>
          <p:cNvSpPr/>
          <p:nvPr/>
        </p:nvSpPr>
        <p:spPr bwMode="auto">
          <a:xfrm flipH="1">
            <a:off x="3184464" y="2393814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7EF218-28BD-B0D4-242C-307B663C283E}"/>
              </a:ext>
            </a:extLst>
          </p:cNvPr>
          <p:cNvSpPr txBox="1"/>
          <p:nvPr/>
        </p:nvSpPr>
        <p:spPr>
          <a:xfrm>
            <a:off x="562203" y="3833677"/>
            <a:ext cx="2873967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形状（</a:t>
            </a:r>
            <a:r>
              <a:rPr lang="en-US" altLang="zh-CN" sz="1800" dirty="0"/>
              <a:t>shape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字体的高矮和倾斜</a:t>
            </a:r>
            <a:endParaRPr lang="en-US" altLang="zh-CN" sz="18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AB3BE51D-82DB-BE8D-5B81-1F826C987C54}"/>
              </a:ext>
            </a:extLst>
          </p:cNvPr>
          <p:cNvSpPr/>
          <p:nvPr/>
        </p:nvSpPr>
        <p:spPr bwMode="auto">
          <a:xfrm flipH="1">
            <a:off x="3184464" y="3352301"/>
            <a:ext cx="251706" cy="1836711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D099C3-B595-CC4E-9E80-F19A4790349B}"/>
              </a:ext>
            </a:extLst>
          </p:cNvPr>
          <p:cNvSpPr txBox="1"/>
          <p:nvPr/>
        </p:nvSpPr>
        <p:spPr>
          <a:xfrm>
            <a:off x="578805" y="5600287"/>
            <a:ext cx="815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使用例 </a:t>
            </a:r>
            <a:r>
              <a:rPr lang="en-US" altLang="zh-CN" dirty="0"/>
              <a:t>(</a:t>
            </a:r>
            <a:r>
              <a:rPr lang="zh-CN" altLang="en-US" dirty="0"/>
              <a:t>如加粗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{\</a:t>
            </a:r>
            <a:r>
              <a:rPr lang="en-US" altLang="zh-CN" dirty="0" err="1"/>
              <a:t>bfseries</a:t>
            </a:r>
            <a:r>
              <a:rPr lang="en-US" altLang="zh-CN" dirty="0"/>
              <a:t> </a:t>
            </a:r>
            <a:r>
              <a:rPr lang="zh-CN" altLang="en-US" dirty="0"/>
              <a:t>这些文本加粗</a:t>
            </a:r>
            <a:r>
              <a:rPr lang="en-US" altLang="zh-CN" dirty="0"/>
              <a:t>} </a:t>
            </a:r>
            <a:r>
              <a:rPr lang="zh-CN" altLang="en-US" dirty="0"/>
              <a:t>或 </a:t>
            </a:r>
            <a:r>
              <a:rPr lang="en-US" altLang="zh-CN" dirty="0"/>
              <a:t>\</a:t>
            </a:r>
            <a:r>
              <a:rPr lang="en-US" altLang="zh-CN" dirty="0" err="1"/>
              <a:t>textbf</a:t>
            </a:r>
            <a:r>
              <a:rPr lang="en-US" altLang="zh-CN" dirty="0"/>
              <a:t>{</a:t>
            </a:r>
            <a:r>
              <a:rPr lang="zh-CN" altLang="en-US" dirty="0"/>
              <a:t>这些文本加粗</a:t>
            </a: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042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DBA9-0F9C-11BE-AA0D-026D9AB3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C07D1A-9318-259E-64E9-8A6F588F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76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0078A-B7E5-F777-3D6A-45276D418EE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字体之设置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3DDB9-5625-EE76-B8C6-A2082A3CB378}"/>
              </a:ext>
            </a:extLst>
          </p:cNvPr>
          <p:cNvSpPr txBox="1"/>
          <p:nvPr/>
        </p:nvSpPr>
        <p:spPr>
          <a:xfrm>
            <a:off x="444501" y="869674"/>
            <a:ext cx="11051504" cy="553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设置字体的命令之一：</a:t>
            </a:r>
            <a:r>
              <a:rPr lang="en-US" altLang="zh-CN" dirty="0" err="1"/>
              <a:t>setCJKfamilyfont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&gt;}{&lt;</a:t>
            </a:r>
            <a:r>
              <a:rPr lang="zh-CN" altLang="en-US" dirty="0">
                <a:solidFill>
                  <a:srgbClr val="004E98"/>
                </a:solidFill>
              </a:rPr>
              <a:t>字体名称或字体文件名</a:t>
            </a:r>
            <a:r>
              <a:rPr lang="en-US" altLang="zh-CN" dirty="0">
                <a:solidFill>
                  <a:srgbClr val="004E98"/>
                </a:solidFill>
              </a:rPr>
              <a:t>&gt;}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自定义命令</a:t>
            </a:r>
            <a:r>
              <a:rPr lang="en-US" altLang="zh-CN" dirty="0">
                <a:solidFill>
                  <a:srgbClr val="004E98"/>
                </a:solidFill>
              </a:rPr>
              <a:t>&gt;}{\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</a:t>
            </a:r>
            <a:r>
              <a:rPr lang="en-US" altLang="zh-CN" dirty="0" err="1">
                <a:solidFill>
                  <a:srgbClr val="004E98"/>
                </a:solidFill>
              </a:rPr>
              <a:t>STZhongsong</a:t>
            </a:r>
            <a:r>
              <a:rPr lang="en-US" altLang="zh-CN" dirty="0">
                <a:solidFill>
                  <a:srgbClr val="004E98"/>
                </a:solidFill>
              </a:rPr>
              <a:t>}	</a:t>
            </a:r>
            <a:r>
              <a:rPr lang="en-US" altLang="zh-CN" sz="1600" dirty="0"/>
              <a:t>% </a:t>
            </a:r>
            <a:r>
              <a:rPr lang="zh-CN" altLang="en-US" sz="1600" dirty="0"/>
              <a:t>设置字体，字体名后也可带扩展名 </a:t>
            </a:r>
            <a:r>
              <a:rPr lang="en-US" altLang="zh-CN" sz="1600" dirty="0"/>
              <a:t>(</a:t>
            </a:r>
            <a:r>
              <a:rPr lang="zh-CN" altLang="en-US" sz="1600" dirty="0"/>
              <a:t>如 </a:t>
            </a:r>
            <a:r>
              <a:rPr lang="en-US" altLang="zh-CN" sz="1600" dirty="0"/>
              <a:t>STZhongsong.ttf)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{\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}}</a:t>
            </a:r>
            <a:r>
              <a:rPr lang="en-US" altLang="zh-CN" dirty="0"/>
              <a:t>	% </a:t>
            </a:r>
            <a:r>
              <a:rPr lang="zh-CN" altLang="en-US" dirty="0"/>
              <a:t>新定义字体命令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然后，</a:t>
            </a:r>
            <a:r>
              <a:rPr lang="en-GB" altLang="zh-CN" dirty="0"/>
              <a:t>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就可以作为字体命令使用了</a:t>
            </a:r>
            <a:r>
              <a:rPr lang="en-US" altLang="zh-CN" dirty="0"/>
              <a:t>(</a:t>
            </a:r>
            <a:r>
              <a:rPr lang="zh-CN" altLang="en-US" dirty="0"/>
              <a:t>形式为声明</a:t>
            </a:r>
            <a:r>
              <a:rPr lang="en-US" altLang="zh-CN" dirty="0"/>
              <a:t>)</a:t>
            </a:r>
            <a:r>
              <a:rPr lang="zh-CN" altLang="en-US" dirty="0"/>
              <a:t>。如：</a:t>
            </a:r>
            <a:r>
              <a:rPr lang="en-US" altLang="zh-CN" dirty="0"/>
              <a:t>{\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这是华文中宋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更多命令：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（如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setmonofont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setCJKsansfont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setCJKmonofont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LaTeX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中使用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OpenType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字体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|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Stone Zeng’s Site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；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一份（不太）简短的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LaTeX2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ε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介绍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5.1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字体名称或字体文件名查询：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Windows </a:t>
            </a:r>
            <a:r>
              <a:rPr lang="zh-CN" altLang="en-US" dirty="0"/>
              <a:t>系统：在 </a:t>
            </a:r>
            <a:r>
              <a:rPr lang="en-US" altLang="zh-CN" dirty="0"/>
              <a:t>C:\Windows\Fonts </a:t>
            </a:r>
            <a:r>
              <a:rPr lang="zh-CN" altLang="en-US" dirty="0"/>
              <a:t>下可通过“预览”和“属性”查看。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Linux</a:t>
            </a:r>
            <a:r>
              <a:rPr lang="zh-CN" altLang="en-US" dirty="0"/>
              <a:t>（类 </a:t>
            </a:r>
            <a:r>
              <a:rPr lang="en-US" altLang="zh-CN" dirty="0"/>
              <a:t>Unix</a:t>
            </a:r>
            <a:r>
              <a:rPr lang="zh-CN" altLang="en-US" dirty="0"/>
              <a:t>）系统：可通过 </a:t>
            </a:r>
            <a:r>
              <a:rPr lang="en-US" altLang="zh-CN" dirty="0"/>
              <a:t>fc-list </a:t>
            </a:r>
            <a:r>
              <a:rPr lang="zh-CN" altLang="en-US" dirty="0"/>
              <a:t>命令查看。（需装有 </a:t>
            </a:r>
            <a:r>
              <a:rPr lang="en-US" altLang="zh-CN" dirty="0" err="1"/>
              <a:t>fontconfig</a:t>
            </a:r>
            <a:r>
              <a:rPr lang="zh-CN" altLang="en-US" dirty="0"/>
              <a:t>。</a:t>
            </a:r>
            <a:r>
              <a:rPr lang="en-US" altLang="zh-CN" dirty="0"/>
              <a:t>Windows </a:t>
            </a:r>
            <a:r>
              <a:rPr lang="zh-CN" altLang="en-US" dirty="0"/>
              <a:t>系统也可尝试）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91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41EB-7722-47F2-FDDD-FFA5D585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345CF-8102-3D41-983C-4B698673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77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A6EA9-A8F3-EDFB-3A9C-5E10AAC1E03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2C8EE-F00D-2AB0-46FF-5DE67FF5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3" y="1187116"/>
            <a:ext cx="6096000" cy="3443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01C70-BEDF-2AD1-B1B7-CCFEB73FF6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84"/>
          <a:stretch/>
        </p:blipFill>
        <p:spPr>
          <a:xfrm>
            <a:off x="6561618" y="1894371"/>
            <a:ext cx="5554978" cy="18442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E099A8-E324-FF24-39F5-82E80ACC3346}"/>
              </a:ext>
            </a:extLst>
          </p:cNvPr>
          <p:cNvSpPr txBox="1"/>
          <p:nvPr/>
        </p:nvSpPr>
        <p:spPr>
          <a:xfrm>
            <a:off x="2855997" y="4706016"/>
            <a:ext cx="648000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上面这些命令全都是声明。使用时需套上大括号。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例如：</a:t>
            </a:r>
            <a:r>
              <a:rPr lang="en-US" altLang="zh-CN" sz="2000" dirty="0"/>
              <a:t>{\</a:t>
            </a:r>
            <a:r>
              <a:rPr lang="en-US" altLang="zh-CN" sz="2000" dirty="0" err="1"/>
              <a:t>zihao</a:t>
            </a:r>
            <a:r>
              <a:rPr lang="en-US" altLang="zh-CN" sz="2000" dirty="0"/>
              <a:t>{3}</a:t>
            </a:r>
            <a:r>
              <a:rPr lang="zh-CN" altLang="en-US" sz="2000" dirty="0"/>
              <a:t>这是三号字</a:t>
            </a:r>
            <a:r>
              <a:rPr lang="en-US" altLang="zh-CN" sz="2000" dirty="0"/>
              <a:t>}</a:t>
            </a:r>
            <a:r>
              <a:rPr lang="zh-CN" altLang="en-US" sz="2000" dirty="0"/>
              <a:t>、</a:t>
            </a:r>
            <a:r>
              <a:rPr lang="en-US" altLang="zh-CN" sz="2000" dirty="0"/>
              <a:t>{\small </a:t>
            </a:r>
            <a:r>
              <a:rPr lang="zh-CN" altLang="en-US" sz="2000" dirty="0"/>
              <a:t>这些文字较小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2209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905F-A8FC-306C-9A99-EA16DFA2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9EC5C2-C9B0-A848-3E69-7DC4A3EE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78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CB7EF-D2C7-8D7C-8FFB-948EFF85698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C714E1-2CE2-3CBA-5ADE-5E22DD25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" y="792215"/>
            <a:ext cx="11179509" cy="41837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108DC9-9D69-6CFA-D88B-285B7EE06EE4}"/>
              </a:ext>
            </a:extLst>
          </p:cNvPr>
          <p:cNvSpPr txBox="1"/>
          <p:nvPr/>
        </p:nvSpPr>
        <p:spPr>
          <a:xfrm>
            <a:off x="506245" y="4966966"/>
            <a:ext cx="6669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高级彩色盒子：</a:t>
            </a:r>
            <a:r>
              <a:rPr lang="en-US" altLang="zh-CN" dirty="0" err="1"/>
              <a:t>tcolorbox</a:t>
            </a:r>
            <a:r>
              <a:rPr lang="en-US" altLang="zh-CN" dirty="0"/>
              <a:t> </a:t>
            </a:r>
            <a:r>
              <a:rPr lang="zh-CN" altLang="en-US" dirty="0"/>
              <a:t>宏包，手册中给出了</a:t>
            </a:r>
            <a:r>
              <a:rPr lang="zh-CN" altLang="en-US" b="1" dirty="0"/>
              <a:t>大量的例子！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9DD12B-DD01-9BA8-1F02-5F1DAF2B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569" y="3060431"/>
            <a:ext cx="3406435" cy="1836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B64C-78BC-81CC-D014-2F4E12A7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569" y="4966966"/>
            <a:ext cx="1808059" cy="1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1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1FF6-CB92-66F1-26E6-2DA3AE6E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6B0F8-BEBD-2C2F-F71E-81EC04A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38F21-F294-3823-BCC8-9F7EB7E707A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21411-A96E-3378-5654-27A5D357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778404"/>
            <a:ext cx="7363483" cy="49834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D9D14-F403-E64B-DF69-CA3781354998}"/>
              </a:ext>
            </a:extLst>
          </p:cNvPr>
          <p:cNvSpPr txBox="1"/>
          <p:nvPr/>
        </p:nvSpPr>
        <p:spPr>
          <a:xfrm>
            <a:off x="695995" y="5719700"/>
            <a:ext cx="86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自定义颜色并使用：例如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definecolor</a:t>
            </a:r>
            <a:r>
              <a:rPr lang="en-GB" altLang="zh-CN" sz="1600" dirty="0"/>
              <a:t>{alizarin}{</a:t>
            </a:r>
            <a:r>
              <a:rPr lang="en-GB" altLang="zh-CN" sz="1600" dirty="0" err="1"/>
              <a:t>rgb</a:t>
            </a:r>
            <a:r>
              <a:rPr lang="en-GB" altLang="zh-CN" sz="1600" dirty="0"/>
              <a:t>}{0.82, 0.1, 0.26}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911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D8F1-4429-E460-5F61-6338565F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9A458E3-C975-9279-B70A-1F321FD61E13}"/>
              </a:ext>
            </a:extLst>
          </p:cNvPr>
          <p:cNvSpPr/>
          <p:nvPr/>
        </p:nvSpPr>
        <p:spPr>
          <a:xfrm>
            <a:off x="3234028" y="217799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C9CB9FE-2122-5F57-8320-7D45F0A3017D}"/>
              </a:ext>
            </a:extLst>
          </p:cNvPr>
          <p:cNvSpPr/>
          <p:nvPr/>
        </p:nvSpPr>
        <p:spPr>
          <a:xfrm>
            <a:off x="3234028" y="250883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6312ED-1FD2-7E49-7145-359668D8A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6BD5FA-115E-B975-8ABB-B5F49B384927}"/>
              </a:ext>
            </a:extLst>
          </p:cNvPr>
          <p:cNvGrpSpPr/>
          <p:nvPr/>
        </p:nvGrpSpPr>
        <p:grpSpPr>
          <a:xfrm>
            <a:off x="3630028" y="278293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EE93264-9CBE-BEFB-A04D-273F54947545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基本概念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5E41824-0BCA-462A-F402-9633BADB42D7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9279573-4D12-DED6-1628-7C2B6D3603A1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E76A8DE-45A1-6D29-CD48-8B45D82BD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A4AA-D7E3-5466-C393-F3818F5B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246D305B-0055-E355-30C4-E6194B099571}"/>
              </a:ext>
            </a:extLst>
          </p:cNvPr>
          <p:cNvSpPr/>
          <p:nvPr/>
        </p:nvSpPr>
        <p:spPr>
          <a:xfrm>
            <a:off x="3539998" y="2319934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D300377-8516-2344-7531-ECC2B2F1DB83}"/>
              </a:ext>
            </a:extLst>
          </p:cNvPr>
          <p:cNvSpPr/>
          <p:nvPr/>
        </p:nvSpPr>
        <p:spPr>
          <a:xfrm>
            <a:off x="3539998" y="2650769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D1ED89-64FB-3BFA-DCF7-C42085A0012F}"/>
              </a:ext>
            </a:extLst>
          </p:cNvPr>
          <p:cNvSpPr/>
          <p:nvPr/>
        </p:nvSpPr>
        <p:spPr>
          <a:xfrm>
            <a:off x="0" y="-330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4257215-4AB4-320A-1CDD-920796E80708}"/>
              </a:ext>
            </a:extLst>
          </p:cNvPr>
          <p:cNvGrpSpPr/>
          <p:nvPr/>
        </p:nvGrpSpPr>
        <p:grpSpPr>
          <a:xfrm>
            <a:off x="3935998" y="2924872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11C3C0-1CDC-0204-1A2F-6C0F5A49133A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其他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5DD3B04-06C1-23EB-112C-9FD43C93A50D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七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4E7396-5B3F-D64E-0901-D45AF3CA23D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A14F8F1-B8B6-1439-5264-8C20C8D2D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7A0-BAC8-6370-1260-CB80A1D8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8F644-9C77-AE4A-9F5E-3E2FB9EB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81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B5FD08-BF94-2C9E-CFCD-CAEF1AB0EF5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8E9FDB-C0F6-BFD4-81D8-333524EEA5AB}"/>
              </a:ext>
            </a:extLst>
          </p:cNvPr>
          <p:cNvSpPr txBox="1"/>
          <p:nvPr/>
        </p:nvSpPr>
        <p:spPr>
          <a:xfrm>
            <a:off x="444501" y="869674"/>
            <a:ext cx="11051504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altLang="zh-CN" dirty="0"/>
              <a:t>Beamer </a:t>
            </a:r>
            <a:r>
              <a:rPr lang="zh-CN" altLang="en-US" dirty="0"/>
              <a:t>制作幻灯片：</a:t>
            </a:r>
            <a:r>
              <a:rPr lang="zh-CN" altLang="en-US" dirty="0">
                <a:hlinkClick r:id="rId3"/>
              </a:rPr>
              <a:t>潘建瑜老师 </a:t>
            </a:r>
            <a:r>
              <a:rPr lang="en-US" altLang="zh-CN" dirty="0">
                <a:hlinkClick r:id="rId3"/>
              </a:rPr>
              <a:t>2023 </a:t>
            </a:r>
            <a:r>
              <a:rPr lang="zh-CN" altLang="en-US" dirty="0">
                <a:hlinkClick r:id="rId3"/>
              </a:rPr>
              <a:t>年讲座</a:t>
            </a:r>
            <a:r>
              <a:rPr lang="en-GB" altLang="zh-CN" dirty="0"/>
              <a:t>  </a:t>
            </a:r>
            <a:r>
              <a:rPr lang="zh-CN" altLang="en-US" dirty="0"/>
              <a:t>第六节，非常适合入门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可以自学 </a:t>
            </a:r>
            <a:r>
              <a:rPr lang="en-US" altLang="zh-CN" dirty="0"/>
              <a:t>Markdown</a:t>
            </a:r>
            <a:r>
              <a:rPr lang="zh-CN" altLang="en-US" dirty="0"/>
              <a:t>，语法简单，适合用于日常随笔 </a:t>
            </a:r>
            <a:r>
              <a:rPr lang="en-US" altLang="zh-CN" dirty="0"/>
              <a:t>/ </a:t>
            </a:r>
            <a:r>
              <a:rPr lang="zh-CN" altLang="en-US" dirty="0"/>
              <a:t>课堂笔记：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基本语法 </a:t>
            </a:r>
            <a:r>
              <a:rPr lang="en-US" altLang="zh-CN" dirty="0">
                <a:hlinkClick r:id="rId4"/>
              </a:rPr>
              <a:t>| 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教程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还可以自学 </a:t>
            </a:r>
            <a:r>
              <a:rPr lang="en-US" altLang="zh-CN" dirty="0" err="1"/>
              <a:t>Typst</a:t>
            </a:r>
            <a:r>
              <a:rPr lang="zh-CN" altLang="en-US" dirty="0"/>
              <a:t>，兼具 </a:t>
            </a:r>
            <a:r>
              <a:rPr lang="en-US" altLang="zh-CN" dirty="0"/>
              <a:t>Markdown </a:t>
            </a:r>
            <a:r>
              <a:rPr lang="zh-CN" altLang="en-US" dirty="0"/>
              <a:t>语法简单和 </a:t>
            </a:r>
            <a:r>
              <a:rPr lang="en-US" altLang="zh-CN" dirty="0"/>
              <a:t>LaTeX </a:t>
            </a:r>
            <a:r>
              <a:rPr lang="zh-CN" altLang="en-US" dirty="0"/>
              <a:t>排版精美的特点，并且定制功能更加方便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推荐阅读：</a:t>
            </a:r>
            <a:r>
              <a:rPr lang="zh-CN" altLang="en-US" sz="2400" dirty="0">
                <a:hlinkClick r:id="rId5"/>
              </a:rPr>
              <a:t>数学写作漫谈：北京大学李文威教授 </a:t>
            </a:r>
            <a:r>
              <a:rPr lang="en-US" altLang="zh-CN" sz="2400" dirty="0">
                <a:hlinkClick r:id="rId5"/>
              </a:rPr>
              <a:t>2014 </a:t>
            </a:r>
            <a:r>
              <a:rPr lang="zh-CN" altLang="en-US" sz="2400" dirty="0">
                <a:hlinkClick r:id="rId5"/>
              </a:rPr>
              <a:t>年 </a:t>
            </a:r>
            <a:r>
              <a:rPr lang="en-US" altLang="zh-CN" sz="2400" dirty="0">
                <a:hlinkClick r:id="rId5"/>
              </a:rPr>
              <a:t>10 </a:t>
            </a:r>
            <a:r>
              <a:rPr lang="zh-CN" altLang="en-US" sz="2400" dirty="0">
                <a:hlinkClick r:id="rId5"/>
              </a:rPr>
              <a:t>月在中国科学院大学中关村园区的报告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（第二节）写作的目的是交流思想，应做到体贴和自信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（第三节）选择合适的体裁、具有合理的结构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（第四节）文章主干：控制节奏、善用引用、学习“讲人话”</a:t>
            </a:r>
            <a:r>
              <a:rPr lang="en-US" altLang="zh-CN" dirty="0"/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（第五节）排版本身很重要：“Easy reading is damn hard writing.”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（第六节）怎么作口头报告：优秀的讲者 </a:t>
            </a:r>
            <a:r>
              <a:rPr lang="en-US" altLang="zh-CN" dirty="0"/>
              <a:t>= </a:t>
            </a:r>
            <a:r>
              <a:rPr lang="en-GB" altLang="zh-CN" dirty="0" err="1"/>
              <a:t>Grothendieck</a:t>
            </a:r>
            <a:r>
              <a:rPr lang="en-GB" altLang="zh-CN" dirty="0"/>
              <a:t> + </a:t>
            </a:r>
            <a:r>
              <a:rPr lang="zh-CN" altLang="en-US" dirty="0"/>
              <a:t>郭德纲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E98"/>
                </a:solidFill>
              </a:rPr>
              <a:t>培训会结束，学习无止境，希望我们共同不断进步！</a:t>
            </a:r>
            <a:endParaRPr lang="en-US" altLang="zh-CN" sz="2400" b="1" dirty="0">
              <a:solidFill>
                <a:srgbClr val="004E98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51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4B30-CB2C-3812-6DA6-1C85C570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57555A7-1677-4A4D-0040-48BAAFE9883F}"/>
              </a:ext>
            </a:extLst>
          </p:cNvPr>
          <p:cNvSpPr/>
          <p:nvPr/>
        </p:nvSpPr>
        <p:spPr>
          <a:xfrm>
            <a:off x="0" y="-3393"/>
            <a:ext cx="12192000" cy="563028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7E2C42-BAE9-DB7A-69CA-EB4092D4E06D}"/>
              </a:ext>
            </a:extLst>
          </p:cNvPr>
          <p:cNvSpPr txBox="1"/>
          <p:nvPr/>
        </p:nvSpPr>
        <p:spPr>
          <a:xfrm>
            <a:off x="3131349" y="1772151"/>
            <a:ext cx="6208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谢谢！</a:t>
            </a:r>
            <a:endParaRPr lang="en-US" altLang="zh-CN" sz="4400" b="1" dirty="0">
              <a:solidFill>
                <a:srgbClr val="035A80"/>
              </a:solidFill>
              <a:latin typeface="方正大标宋_GBK" panose="03000509000000000000" pitchFamily="65" charset="-122"/>
              <a:ea typeface="方正大标宋_GBK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Q &amp; A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AF79A1-D1B6-FDCC-0FAB-60BD2B1A4651}"/>
              </a:ext>
            </a:extLst>
          </p:cNvPr>
          <p:cNvSpPr/>
          <p:nvPr/>
        </p:nvSpPr>
        <p:spPr>
          <a:xfrm>
            <a:off x="0" y="5630286"/>
            <a:ext cx="12192000" cy="1227713"/>
          </a:xfrm>
          <a:prstGeom prst="rect">
            <a:avLst/>
          </a:prstGeom>
          <a:solidFill>
            <a:srgbClr val="035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DD9DC7-6F2C-7E44-96A8-85D9387A15D1}"/>
              </a:ext>
            </a:extLst>
          </p:cNvPr>
          <p:cNvSpPr txBox="1"/>
          <p:nvPr/>
        </p:nvSpPr>
        <p:spPr>
          <a:xfrm>
            <a:off x="4586093" y="6100176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规格严格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|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功夫到家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FC72889-7848-795F-7359-57FFCEFC13FD}"/>
              </a:ext>
            </a:extLst>
          </p:cNvPr>
          <p:cNvGrpSpPr/>
          <p:nvPr/>
        </p:nvGrpSpPr>
        <p:grpSpPr>
          <a:xfrm>
            <a:off x="4268948" y="3925335"/>
            <a:ext cx="3682290" cy="809099"/>
            <a:chOff x="3285725" y="4370615"/>
            <a:chExt cx="1826014" cy="92777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1C9B70-2176-E090-88D0-6B6B70B0D1E6}"/>
                </a:ext>
              </a:extLst>
            </p:cNvPr>
            <p:cNvSpPr/>
            <p:nvPr/>
          </p:nvSpPr>
          <p:spPr>
            <a:xfrm>
              <a:off x="3285725" y="4370615"/>
              <a:ext cx="1826014" cy="927778"/>
            </a:xfrm>
            <a:prstGeom prst="rect">
              <a:avLst/>
            </a:prstGeom>
            <a:solidFill>
              <a:srgbClr val="035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FDC455-BF54-A297-4D24-9437650512E6}"/>
                </a:ext>
              </a:extLst>
            </p:cNvPr>
            <p:cNvSpPr txBox="1"/>
            <p:nvPr/>
          </p:nvSpPr>
          <p:spPr>
            <a:xfrm>
              <a:off x="3362494" y="4471574"/>
              <a:ext cx="1675224" cy="67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吴俊达</a:t>
              </a:r>
              <a:endParaRPr lang="en-US" altLang="zh-CN" sz="16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2025.1.16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5EB78A-80E5-1243-75A7-7893027457AB}"/>
              </a:ext>
            </a:extLst>
          </p:cNvPr>
          <p:cNvGrpSpPr/>
          <p:nvPr/>
        </p:nvGrpSpPr>
        <p:grpSpPr>
          <a:xfrm>
            <a:off x="2852058" y="5628024"/>
            <a:ext cx="6487884" cy="148518"/>
            <a:chOff x="2950029" y="5627954"/>
            <a:chExt cx="6487884" cy="1485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F4E4D31-ACCE-A05D-3056-2B88E63E3EE6}"/>
                </a:ext>
              </a:extLst>
            </p:cNvPr>
            <p:cNvSpPr/>
            <p:nvPr/>
          </p:nvSpPr>
          <p:spPr>
            <a:xfrm>
              <a:off x="2950029" y="5627955"/>
              <a:ext cx="1621971" cy="14851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31C9FF5-D6FE-19B8-5724-C8450177BEB1}"/>
                </a:ext>
              </a:extLst>
            </p:cNvPr>
            <p:cNvSpPr/>
            <p:nvPr/>
          </p:nvSpPr>
          <p:spPr>
            <a:xfrm>
              <a:off x="4572000" y="5627954"/>
              <a:ext cx="1621971" cy="1485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D76A74-D966-A8C4-B53F-19149C2190EB}"/>
                </a:ext>
              </a:extLst>
            </p:cNvPr>
            <p:cNvSpPr/>
            <p:nvPr/>
          </p:nvSpPr>
          <p:spPr>
            <a:xfrm>
              <a:off x="6193971" y="5627957"/>
              <a:ext cx="1621971" cy="148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99C1BC5-C407-52DD-57AA-2A13E15A118E}"/>
                </a:ext>
              </a:extLst>
            </p:cNvPr>
            <p:cNvSpPr/>
            <p:nvPr/>
          </p:nvSpPr>
          <p:spPr>
            <a:xfrm>
              <a:off x="7815942" y="5627956"/>
              <a:ext cx="1621971" cy="14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32FBB14-1B52-C4C6-B6CB-69227C66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4" y="632539"/>
            <a:ext cx="4944239" cy="8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46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537E-C862-B34C-9714-55EABD3C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FCD00-DE58-DC49-FAD1-07E88D62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9</a:t>
            </a:fld>
            <a:r>
              <a:rPr lang="en-US" altLang="zh-CN" dirty="0">
                <a:sym typeface="+mn-ea"/>
              </a:rPr>
              <a:t>/82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9575EA-7C2A-6A81-4044-64CA7CFD7E3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文稿的排版过程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85FC9F-7D22-CD4B-9216-46A92AD0D6EA}"/>
              </a:ext>
            </a:extLst>
          </p:cNvPr>
          <p:cNvSpPr txBox="1"/>
          <p:nvPr/>
        </p:nvSpPr>
        <p:spPr>
          <a:xfrm>
            <a:off x="695995" y="859058"/>
            <a:ext cx="10800010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① 编写源文件: tex 源文件为纯文本文件, 以 .tex 为扩展名，可以使用</a:t>
            </a:r>
            <a:r>
              <a:rPr lang="zh-CN" altLang="en-US" sz="2000" b="1" dirty="0"/>
              <a:t>任何文本编辑器</a:t>
            </a:r>
            <a:r>
              <a:rPr lang="zh-CN" altLang="en-US" sz="2000" dirty="0"/>
              <a:t>编写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推荐 </a:t>
            </a:r>
            <a:r>
              <a:rPr lang="en-US" altLang="zh-CN" sz="2000" b="1" dirty="0" err="1">
                <a:solidFill>
                  <a:srgbClr val="13568D"/>
                </a:solidFill>
              </a:rPr>
              <a:t>TeXStudio</a:t>
            </a:r>
            <a:r>
              <a:rPr lang="en-US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b="1" dirty="0">
                <a:solidFill>
                  <a:srgbClr val="13568D"/>
                </a:solidFill>
              </a:rPr>
              <a:t>Visual Studio Code + LaTeX Workshop </a:t>
            </a:r>
            <a:r>
              <a:rPr lang="zh-CN" altLang="en-US" sz="2000" dirty="0"/>
              <a:t>插件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——</a:t>
            </a:r>
            <a:r>
              <a:rPr lang="zh-CN" altLang="en-US" sz="2000" dirty="0"/>
              <a:t> 提供许多便捷功能, 有助于提高排版效率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② 编译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 err="1">
                <a:solidFill>
                  <a:srgbClr val="13568D"/>
                </a:solidFill>
              </a:rPr>
              <a:t>pdfL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(英文文档) 或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(中</a:t>
            </a:r>
            <a:r>
              <a:rPr lang="en-US" altLang="zh-CN" sz="2000" dirty="0"/>
              <a:t>/</a:t>
            </a:r>
            <a:r>
              <a:rPr lang="zh-CN" altLang="en-US" sz="2000" dirty="0"/>
              <a:t>英文文档) 编译, 生成相应的 pdf 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AEEDE-55B1-8471-E447-DC1D8898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98" y="3879142"/>
            <a:ext cx="4860004" cy="19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8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Y1NDNjMDc1OTFhMGExZjUxYjkwOTRhMGFkOWMwN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1"/>
  <p:tag name="KSO_WM_UNIT_ID" val="256*r_t*1_1"/>
  <p:tag name="KSO_WM_UNIT_CLEAR" val="1"/>
  <p:tag name="KSO_WM_UNIT_LAYERLEVEL" val="1_1"/>
  <p:tag name="KSO_WM_UNIT_DIAGRAM_CONTRAST_TITLE_CNT" val="2"/>
  <p:tag name="KSO_WM_UNIT_DIAGRAM_DIMENSION_TITLE_CNT" val="1"/>
  <p:tag name="KSO_WM_UNIT_VALUE" val="9"/>
  <p:tag name="KSO_WM_UNIT_HIGHLIGHT" val="0"/>
  <p:tag name="KSO_WM_UNIT_COMPATIBLE" val="0"/>
  <p:tag name="KSO_WM_UNIT_PRESET_TEXT" val="编辑标题"/>
  <p:tag name="KSO_WM_DIAGRAM_GROUP_CODE" val="r1-1"/>
  <p:tag name="KSO_WM_UNIT_FILL_FORE_SCHEMECOLOR_INDEX" val="7"/>
  <p:tag name="KSO_WM_UNI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2"/>
  <p:tag name="KSO_WM_UNIT_ID" val="256*r_t*1_2"/>
  <p:tag name="KSO_WM_UNIT_CLEAR" val="1"/>
  <p:tag name="KSO_WM_UNIT_LAYERLEVEL" val="1_1"/>
  <p:tag name="KSO_WM_UNIT_DIAGRAM_CONTRAST_TITLE_CNT" val="2"/>
  <p:tag name="KSO_WM_UNIT_DIAGRAM_DIMENSION_TITLE_CNT" val="1"/>
  <p:tag name="KSO_WM_UNIT_VALUE" val="10"/>
  <p:tag name="KSO_WM_UNIT_HIGHLIGHT" val="0"/>
  <p:tag name="KSO_WM_UNIT_COMPATIBLE" val="0"/>
  <p:tag name="KSO_WM_UNIT_PRESET_TEXT" val="编辑标题"/>
  <p:tag name="KSO_WM_DIAGRAM_GROUP_CODE" val="r1-1"/>
  <p:tag name="KSO_WM_UNIT_FILL_FORE_SCHEMECOLOR_INDEX" val="5"/>
  <p:tag name="KSO_WM_UNI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8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20、23、24、25、26、27、30、33、37、38、39、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F3F8FC"/>
      </a:dk2>
      <a:lt2>
        <a:srgbClr val="FBFCFC"/>
      </a:lt2>
      <a:accent1>
        <a:srgbClr val="13568D"/>
      </a:accent1>
      <a:accent2>
        <a:srgbClr val="5A9AE0"/>
      </a:accent2>
      <a:accent3>
        <a:srgbClr val="33CBD5"/>
      </a:accent3>
      <a:accent4>
        <a:srgbClr val="4694CB"/>
      </a:accent4>
      <a:accent5>
        <a:srgbClr val="6775C8"/>
      </a:accent5>
      <a:accent6>
        <a:srgbClr val="D77F64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9530</Words>
  <Application>Microsoft Office PowerPoint</Application>
  <PresentationFormat>宽屏</PresentationFormat>
  <Paragraphs>802</Paragraphs>
  <Slides>82</Slides>
  <Notes>82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黑体</vt:lpstr>
      <vt:lpstr>宋体</vt:lpstr>
      <vt:lpstr>Arial</vt:lpstr>
      <vt:lpstr>仿宋</vt:lpstr>
      <vt:lpstr>Consolas</vt:lpstr>
      <vt:lpstr>Calibri</vt:lpstr>
      <vt:lpstr>楷体</vt:lpstr>
      <vt:lpstr>等线</vt:lpstr>
      <vt:lpstr>方正大标宋_GBK</vt:lpstr>
      <vt:lpstr>微软雅黑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308</cp:revision>
  <dcterms:created xsi:type="dcterms:W3CDTF">2022-07-10T16:35:00Z</dcterms:created>
  <dcterms:modified xsi:type="dcterms:W3CDTF">2025-01-16T19:58:34Z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1DBDC0377C03413E924F4CC224A72FD0_13</vt:lpwstr>
  </property>
  <property fmtid="{D5CDD505-2E9C-101B-9397-08002B2CF9AE}" pid="3" name="KSOProductBuildVer">
    <vt:lpwstr>2052-12.1.0.15398</vt:lpwstr>
  </property>
</Properties>
</file>